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43891200" cy="32918400"/>
  <p:notesSz cx="6858000" cy="9144000"/>
  <p:embeddedFontLst>
    <p:embeddedFont>
      <p:font typeface="Corsiva" panose="020B0604020202020204" charset="0"/>
      <p:regular r:id="rId4"/>
      <p:bold r:id="rId5"/>
      <p:italic r:id="rId6"/>
      <p:boldItalic r:id="rId7"/>
    </p:embeddedFont>
    <p:embeddedFont>
      <p:font typeface="Calibri" panose="020F0502020204030204" pitchFamily="34" charset="0"/>
      <p:regular r:id="rId8"/>
      <p:bold r:id="rId9"/>
      <p:italic r:id="rId10"/>
      <p:boldItalic r:id="rId11"/>
    </p:embeddedFont>
    <p:embeddedFont>
      <p:font typeface="Droid Serif" panose="020B060402020202020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752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752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752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752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752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752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752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752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7526"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66" autoAdjust="0"/>
  </p:normalViewPr>
  <p:slideViewPr>
    <p:cSldViewPr snapToGrid="0">
      <p:cViewPr>
        <p:scale>
          <a:sx n="33" d="100"/>
          <a:sy n="33" d="100"/>
        </p:scale>
        <p:origin x="330" y="24"/>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tableStyles" Target="tableStyle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87483890"/>
      </p:ext>
    </p:extLst>
  </p:cSld>
  <p:clrMap bg1="lt1" tx1="dk1" bg2="dk2" tx2="lt2" accent1="accent1" accent2="accent2" accent3="accent3" accent4="accent4" accent5="accent5" accent6="accent6" hlink="hlink" folHlink="folHlink"/>
  <p:notesStyle>
    <a:lvl1pPr marL="0" algn="l" defTabSz="4915497" rtl="0" eaLnBrk="1" latinLnBrk="0" hangingPunct="1">
      <a:defRPr sz="6451" kern="1200">
        <a:solidFill>
          <a:schemeClr val="tx1"/>
        </a:solidFill>
        <a:latin typeface="+mn-lt"/>
        <a:ea typeface="+mn-ea"/>
        <a:cs typeface="+mn-cs"/>
      </a:defRPr>
    </a:lvl1pPr>
    <a:lvl2pPr marL="2457751" algn="l" defTabSz="4915497" rtl="0" eaLnBrk="1" latinLnBrk="0" hangingPunct="1">
      <a:defRPr sz="6451" kern="1200">
        <a:solidFill>
          <a:schemeClr val="tx1"/>
        </a:solidFill>
        <a:latin typeface="+mn-lt"/>
        <a:ea typeface="+mn-ea"/>
        <a:cs typeface="+mn-cs"/>
      </a:defRPr>
    </a:lvl2pPr>
    <a:lvl3pPr marL="4915497" algn="l" defTabSz="4915497" rtl="0" eaLnBrk="1" latinLnBrk="0" hangingPunct="1">
      <a:defRPr sz="6451" kern="1200">
        <a:solidFill>
          <a:schemeClr val="tx1"/>
        </a:solidFill>
        <a:latin typeface="+mn-lt"/>
        <a:ea typeface="+mn-ea"/>
        <a:cs typeface="+mn-cs"/>
      </a:defRPr>
    </a:lvl3pPr>
    <a:lvl4pPr marL="7373249" algn="l" defTabSz="4915497" rtl="0" eaLnBrk="1" latinLnBrk="0" hangingPunct="1">
      <a:defRPr sz="6451" kern="1200">
        <a:solidFill>
          <a:schemeClr val="tx1"/>
        </a:solidFill>
        <a:latin typeface="+mn-lt"/>
        <a:ea typeface="+mn-ea"/>
        <a:cs typeface="+mn-cs"/>
      </a:defRPr>
    </a:lvl4pPr>
    <a:lvl5pPr marL="9831000" algn="l" defTabSz="4915497" rtl="0" eaLnBrk="1" latinLnBrk="0" hangingPunct="1">
      <a:defRPr sz="6451" kern="1200">
        <a:solidFill>
          <a:schemeClr val="tx1"/>
        </a:solidFill>
        <a:latin typeface="+mn-lt"/>
        <a:ea typeface="+mn-ea"/>
        <a:cs typeface="+mn-cs"/>
      </a:defRPr>
    </a:lvl5pPr>
    <a:lvl6pPr marL="12288751" algn="l" defTabSz="4915497" rtl="0" eaLnBrk="1" latinLnBrk="0" hangingPunct="1">
      <a:defRPr sz="6451" kern="1200">
        <a:solidFill>
          <a:schemeClr val="tx1"/>
        </a:solidFill>
        <a:latin typeface="+mn-lt"/>
        <a:ea typeface="+mn-ea"/>
        <a:cs typeface="+mn-cs"/>
      </a:defRPr>
    </a:lvl6pPr>
    <a:lvl7pPr marL="14746497" algn="l" defTabSz="4915497" rtl="0" eaLnBrk="1" latinLnBrk="0" hangingPunct="1">
      <a:defRPr sz="6451" kern="1200">
        <a:solidFill>
          <a:schemeClr val="tx1"/>
        </a:solidFill>
        <a:latin typeface="+mn-lt"/>
        <a:ea typeface="+mn-ea"/>
        <a:cs typeface="+mn-cs"/>
      </a:defRPr>
    </a:lvl7pPr>
    <a:lvl8pPr marL="17204248" algn="l" defTabSz="4915497" rtl="0" eaLnBrk="1" latinLnBrk="0" hangingPunct="1">
      <a:defRPr sz="6451" kern="1200">
        <a:solidFill>
          <a:schemeClr val="tx1"/>
        </a:solidFill>
        <a:latin typeface="+mn-lt"/>
        <a:ea typeface="+mn-ea"/>
        <a:cs typeface="+mn-cs"/>
      </a:defRPr>
    </a:lvl8pPr>
    <a:lvl9pPr marL="19662000" algn="l" defTabSz="4915497" rtl="0" eaLnBrk="1" latinLnBrk="0" hangingPunct="1">
      <a:defRPr sz="645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446740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1496198" y="4765280"/>
            <a:ext cx="40898880" cy="13136640"/>
          </a:xfrm>
          <a:prstGeom prst="rect">
            <a:avLst/>
          </a:prstGeom>
        </p:spPr>
        <p:txBody>
          <a:bodyPr lIns="91425" tIns="91425" rIns="91425" bIns="91425" anchor="b" anchorCtr="0"/>
          <a:lstStyle>
            <a:lvl1pPr lvl="0" algn="ctr">
              <a:spcBef>
                <a:spcPts val="0"/>
              </a:spcBef>
              <a:buSzPct val="100000"/>
              <a:defRPr sz="24960"/>
            </a:lvl1pPr>
            <a:lvl2pPr lvl="1" algn="ctr">
              <a:spcBef>
                <a:spcPts val="0"/>
              </a:spcBef>
              <a:buSzPct val="100000"/>
              <a:defRPr sz="24960"/>
            </a:lvl2pPr>
            <a:lvl3pPr lvl="2" algn="ctr">
              <a:spcBef>
                <a:spcPts val="0"/>
              </a:spcBef>
              <a:buSzPct val="100000"/>
              <a:defRPr sz="24960"/>
            </a:lvl3pPr>
            <a:lvl4pPr lvl="3" algn="ctr">
              <a:spcBef>
                <a:spcPts val="0"/>
              </a:spcBef>
              <a:buSzPct val="100000"/>
              <a:defRPr sz="24960"/>
            </a:lvl4pPr>
            <a:lvl5pPr lvl="4" algn="ctr">
              <a:spcBef>
                <a:spcPts val="0"/>
              </a:spcBef>
              <a:buSzPct val="100000"/>
              <a:defRPr sz="24960"/>
            </a:lvl5pPr>
            <a:lvl6pPr lvl="5" algn="ctr">
              <a:spcBef>
                <a:spcPts val="0"/>
              </a:spcBef>
              <a:buSzPct val="100000"/>
              <a:defRPr sz="24960"/>
            </a:lvl6pPr>
            <a:lvl7pPr lvl="6" algn="ctr">
              <a:spcBef>
                <a:spcPts val="0"/>
              </a:spcBef>
              <a:buSzPct val="100000"/>
              <a:defRPr sz="24960"/>
            </a:lvl7pPr>
            <a:lvl8pPr lvl="7" algn="ctr">
              <a:spcBef>
                <a:spcPts val="0"/>
              </a:spcBef>
              <a:buSzPct val="100000"/>
              <a:defRPr sz="24960"/>
            </a:lvl8pPr>
            <a:lvl9pPr lvl="8" algn="ctr">
              <a:spcBef>
                <a:spcPts val="0"/>
              </a:spcBef>
              <a:buSzPct val="100000"/>
              <a:defRPr sz="24960"/>
            </a:lvl9pPr>
          </a:lstStyle>
          <a:p>
            <a:endParaRPr/>
          </a:p>
        </p:txBody>
      </p:sp>
      <p:sp>
        <p:nvSpPr>
          <p:cNvPr id="11" name="Shape 11"/>
          <p:cNvSpPr txBox="1">
            <a:spLocks noGrp="1"/>
          </p:cNvSpPr>
          <p:nvPr>
            <p:ph type="subTitle" idx="1"/>
          </p:nvPr>
        </p:nvSpPr>
        <p:spPr>
          <a:xfrm>
            <a:off x="1496160" y="18138400"/>
            <a:ext cx="40898880" cy="507264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13440"/>
            </a:lvl1pPr>
            <a:lvl2pPr lvl="1" algn="ctr">
              <a:lnSpc>
                <a:spcPct val="100000"/>
              </a:lnSpc>
              <a:spcBef>
                <a:spcPts val="0"/>
              </a:spcBef>
              <a:spcAft>
                <a:spcPts val="0"/>
              </a:spcAft>
              <a:buSzPct val="100000"/>
              <a:buNone/>
              <a:defRPr sz="13440"/>
            </a:lvl2pPr>
            <a:lvl3pPr lvl="2" algn="ctr">
              <a:lnSpc>
                <a:spcPct val="100000"/>
              </a:lnSpc>
              <a:spcBef>
                <a:spcPts val="0"/>
              </a:spcBef>
              <a:spcAft>
                <a:spcPts val="0"/>
              </a:spcAft>
              <a:buSzPct val="100000"/>
              <a:buNone/>
              <a:defRPr sz="13440"/>
            </a:lvl3pPr>
            <a:lvl4pPr lvl="3" algn="ctr">
              <a:lnSpc>
                <a:spcPct val="100000"/>
              </a:lnSpc>
              <a:spcBef>
                <a:spcPts val="0"/>
              </a:spcBef>
              <a:spcAft>
                <a:spcPts val="0"/>
              </a:spcAft>
              <a:buSzPct val="100000"/>
              <a:buNone/>
              <a:defRPr sz="13440"/>
            </a:lvl4pPr>
            <a:lvl5pPr lvl="4" algn="ctr">
              <a:lnSpc>
                <a:spcPct val="100000"/>
              </a:lnSpc>
              <a:spcBef>
                <a:spcPts val="0"/>
              </a:spcBef>
              <a:spcAft>
                <a:spcPts val="0"/>
              </a:spcAft>
              <a:buSzPct val="100000"/>
              <a:buNone/>
              <a:defRPr sz="13440"/>
            </a:lvl5pPr>
            <a:lvl6pPr lvl="5" algn="ctr">
              <a:lnSpc>
                <a:spcPct val="100000"/>
              </a:lnSpc>
              <a:spcBef>
                <a:spcPts val="0"/>
              </a:spcBef>
              <a:spcAft>
                <a:spcPts val="0"/>
              </a:spcAft>
              <a:buSzPct val="100000"/>
              <a:buNone/>
              <a:defRPr sz="13440"/>
            </a:lvl6pPr>
            <a:lvl7pPr lvl="6" algn="ctr">
              <a:lnSpc>
                <a:spcPct val="100000"/>
              </a:lnSpc>
              <a:spcBef>
                <a:spcPts val="0"/>
              </a:spcBef>
              <a:spcAft>
                <a:spcPts val="0"/>
              </a:spcAft>
              <a:buSzPct val="100000"/>
              <a:buNone/>
              <a:defRPr sz="13440"/>
            </a:lvl7pPr>
            <a:lvl8pPr lvl="7" algn="ctr">
              <a:lnSpc>
                <a:spcPct val="100000"/>
              </a:lnSpc>
              <a:spcBef>
                <a:spcPts val="0"/>
              </a:spcBef>
              <a:spcAft>
                <a:spcPts val="0"/>
              </a:spcAft>
              <a:buSzPct val="100000"/>
              <a:buNone/>
              <a:defRPr sz="13440"/>
            </a:lvl8pPr>
            <a:lvl9pPr lvl="8" algn="ctr">
              <a:lnSpc>
                <a:spcPct val="100000"/>
              </a:lnSpc>
              <a:spcBef>
                <a:spcPts val="0"/>
              </a:spcBef>
              <a:spcAft>
                <a:spcPts val="0"/>
              </a:spcAft>
              <a:buSzPct val="100000"/>
              <a:buNone/>
              <a:defRPr sz="13440"/>
            </a:lvl9pPr>
          </a:lstStyle>
          <a:p>
            <a:endParaRPr/>
          </a:p>
        </p:txBody>
      </p:sp>
      <p:sp>
        <p:nvSpPr>
          <p:cNvPr id="12" name="Shape 12"/>
          <p:cNvSpPr txBox="1">
            <a:spLocks noGrp="1"/>
          </p:cNvSpPr>
          <p:nvPr>
            <p:ph type="sldNum" idx="12"/>
          </p:nvPr>
        </p:nvSpPr>
        <p:spPr>
          <a:xfrm>
            <a:off x="40667794" y="29844582"/>
            <a:ext cx="2633760" cy="251904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1496160" y="7079200"/>
            <a:ext cx="40898880" cy="12566400"/>
          </a:xfrm>
          <a:prstGeom prst="rect">
            <a:avLst/>
          </a:prstGeom>
        </p:spPr>
        <p:txBody>
          <a:bodyPr lIns="91425" tIns="91425" rIns="91425" bIns="91425" anchor="b" anchorCtr="0"/>
          <a:lstStyle>
            <a:lvl1pPr lvl="0" algn="ctr">
              <a:spcBef>
                <a:spcPts val="0"/>
              </a:spcBef>
              <a:buSzPct val="100000"/>
              <a:defRPr sz="57600"/>
            </a:lvl1pPr>
            <a:lvl2pPr lvl="1" algn="ctr">
              <a:spcBef>
                <a:spcPts val="0"/>
              </a:spcBef>
              <a:buSzPct val="100000"/>
              <a:defRPr sz="57600"/>
            </a:lvl2pPr>
            <a:lvl3pPr lvl="2" algn="ctr">
              <a:spcBef>
                <a:spcPts val="0"/>
              </a:spcBef>
              <a:buSzPct val="100000"/>
              <a:defRPr sz="57600"/>
            </a:lvl3pPr>
            <a:lvl4pPr lvl="3" algn="ctr">
              <a:spcBef>
                <a:spcPts val="0"/>
              </a:spcBef>
              <a:buSzPct val="100000"/>
              <a:defRPr sz="57600"/>
            </a:lvl4pPr>
            <a:lvl5pPr lvl="4" algn="ctr">
              <a:spcBef>
                <a:spcPts val="0"/>
              </a:spcBef>
              <a:buSzPct val="100000"/>
              <a:defRPr sz="57600"/>
            </a:lvl5pPr>
            <a:lvl6pPr lvl="5" algn="ctr">
              <a:spcBef>
                <a:spcPts val="0"/>
              </a:spcBef>
              <a:buSzPct val="100000"/>
              <a:defRPr sz="57600"/>
            </a:lvl6pPr>
            <a:lvl7pPr lvl="6" algn="ctr">
              <a:spcBef>
                <a:spcPts val="0"/>
              </a:spcBef>
              <a:buSzPct val="100000"/>
              <a:defRPr sz="57600"/>
            </a:lvl7pPr>
            <a:lvl8pPr lvl="7" algn="ctr">
              <a:spcBef>
                <a:spcPts val="0"/>
              </a:spcBef>
              <a:buSzPct val="100000"/>
              <a:defRPr sz="57600"/>
            </a:lvl8pPr>
            <a:lvl9pPr lvl="8" algn="ctr">
              <a:spcBef>
                <a:spcPts val="0"/>
              </a:spcBef>
              <a:buSzPct val="100000"/>
              <a:defRPr sz="57600"/>
            </a:lvl9pPr>
          </a:lstStyle>
          <a:p>
            <a:endParaRPr/>
          </a:p>
        </p:txBody>
      </p:sp>
      <p:sp>
        <p:nvSpPr>
          <p:cNvPr id="46" name="Shape 46"/>
          <p:cNvSpPr txBox="1">
            <a:spLocks noGrp="1"/>
          </p:cNvSpPr>
          <p:nvPr>
            <p:ph type="body" idx="1"/>
          </p:nvPr>
        </p:nvSpPr>
        <p:spPr>
          <a:xfrm>
            <a:off x="1496160" y="20174240"/>
            <a:ext cx="40898880" cy="832512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40667794" y="29844582"/>
            <a:ext cx="2633760" cy="251904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40667794" y="29844582"/>
            <a:ext cx="2633760" cy="251904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1496160" y="13765440"/>
            <a:ext cx="40898880" cy="5387520"/>
          </a:xfrm>
          <a:prstGeom prst="rect">
            <a:avLst/>
          </a:prstGeom>
        </p:spPr>
        <p:txBody>
          <a:bodyPr lIns="91425" tIns="91425" rIns="91425" bIns="91425" anchor="ctr" anchorCtr="0"/>
          <a:lstStyle>
            <a:lvl1pPr lvl="0" algn="ctr">
              <a:spcBef>
                <a:spcPts val="0"/>
              </a:spcBef>
              <a:buSzPct val="100000"/>
              <a:defRPr sz="17280"/>
            </a:lvl1pPr>
            <a:lvl2pPr lvl="1" algn="ctr">
              <a:spcBef>
                <a:spcPts val="0"/>
              </a:spcBef>
              <a:buSzPct val="100000"/>
              <a:defRPr sz="17280"/>
            </a:lvl2pPr>
            <a:lvl3pPr lvl="2" algn="ctr">
              <a:spcBef>
                <a:spcPts val="0"/>
              </a:spcBef>
              <a:buSzPct val="100000"/>
              <a:defRPr sz="17280"/>
            </a:lvl3pPr>
            <a:lvl4pPr lvl="3" algn="ctr">
              <a:spcBef>
                <a:spcPts val="0"/>
              </a:spcBef>
              <a:buSzPct val="100000"/>
              <a:defRPr sz="17280"/>
            </a:lvl4pPr>
            <a:lvl5pPr lvl="4" algn="ctr">
              <a:spcBef>
                <a:spcPts val="0"/>
              </a:spcBef>
              <a:buSzPct val="100000"/>
              <a:defRPr sz="17280"/>
            </a:lvl5pPr>
            <a:lvl6pPr lvl="5" algn="ctr">
              <a:spcBef>
                <a:spcPts val="0"/>
              </a:spcBef>
              <a:buSzPct val="100000"/>
              <a:defRPr sz="17280"/>
            </a:lvl6pPr>
            <a:lvl7pPr lvl="6" algn="ctr">
              <a:spcBef>
                <a:spcPts val="0"/>
              </a:spcBef>
              <a:buSzPct val="100000"/>
              <a:defRPr sz="17280"/>
            </a:lvl7pPr>
            <a:lvl8pPr lvl="7" algn="ctr">
              <a:spcBef>
                <a:spcPts val="0"/>
              </a:spcBef>
              <a:buSzPct val="100000"/>
              <a:defRPr sz="17280"/>
            </a:lvl8pPr>
            <a:lvl9pPr lvl="8" algn="ctr">
              <a:spcBef>
                <a:spcPts val="0"/>
              </a:spcBef>
              <a:buSzPct val="100000"/>
              <a:defRPr sz="17280"/>
            </a:lvl9pPr>
          </a:lstStyle>
          <a:p>
            <a:endParaRPr/>
          </a:p>
        </p:txBody>
      </p:sp>
      <p:sp>
        <p:nvSpPr>
          <p:cNvPr id="15" name="Shape 15"/>
          <p:cNvSpPr txBox="1">
            <a:spLocks noGrp="1"/>
          </p:cNvSpPr>
          <p:nvPr>
            <p:ph type="sldNum" idx="12"/>
          </p:nvPr>
        </p:nvSpPr>
        <p:spPr>
          <a:xfrm>
            <a:off x="40667794" y="29844582"/>
            <a:ext cx="2633760" cy="251904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1496160" y="2848160"/>
            <a:ext cx="40898880" cy="366528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1496160" y="7375840"/>
            <a:ext cx="40898880" cy="2186496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40667794" y="29844582"/>
            <a:ext cx="2633760" cy="251904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496160" y="2848160"/>
            <a:ext cx="40898880" cy="366528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1496160" y="7375840"/>
            <a:ext cx="19199520" cy="21864960"/>
          </a:xfrm>
          <a:prstGeom prst="rect">
            <a:avLst/>
          </a:prstGeom>
        </p:spPr>
        <p:txBody>
          <a:bodyPr lIns="91425" tIns="91425" rIns="91425" bIns="91425" anchor="t" anchorCtr="0"/>
          <a:lstStyle>
            <a:lvl1pPr lvl="0">
              <a:spcBef>
                <a:spcPts val="0"/>
              </a:spcBef>
              <a:buSzPct val="100000"/>
              <a:defRPr sz="6720"/>
            </a:lvl1pPr>
            <a:lvl2pPr lvl="1">
              <a:spcBef>
                <a:spcPts val="0"/>
              </a:spcBef>
              <a:buSzPct val="100000"/>
              <a:defRPr sz="5760"/>
            </a:lvl2pPr>
            <a:lvl3pPr lvl="2">
              <a:spcBef>
                <a:spcPts val="0"/>
              </a:spcBef>
              <a:buSzPct val="100000"/>
              <a:defRPr sz="5760"/>
            </a:lvl3pPr>
            <a:lvl4pPr lvl="3">
              <a:spcBef>
                <a:spcPts val="0"/>
              </a:spcBef>
              <a:buSzPct val="100000"/>
              <a:defRPr sz="5760"/>
            </a:lvl4pPr>
            <a:lvl5pPr lvl="4">
              <a:spcBef>
                <a:spcPts val="0"/>
              </a:spcBef>
              <a:buSzPct val="100000"/>
              <a:defRPr sz="5760"/>
            </a:lvl5pPr>
            <a:lvl6pPr lvl="5">
              <a:spcBef>
                <a:spcPts val="0"/>
              </a:spcBef>
              <a:buSzPct val="100000"/>
              <a:defRPr sz="5760"/>
            </a:lvl6pPr>
            <a:lvl7pPr lvl="6">
              <a:spcBef>
                <a:spcPts val="0"/>
              </a:spcBef>
              <a:buSzPct val="100000"/>
              <a:defRPr sz="5760"/>
            </a:lvl7pPr>
            <a:lvl8pPr lvl="7">
              <a:spcBef>
                <a:spcPts val="0"/>
              </a:spcBef>
              <a:buSzPct val="100000"/>
              <a:defRPr sz="5760"/>
            </a:lvl8pPr>
            <a:lvl9pPr lvl="8">
              <a:spcBef>
                <a:spcPts val="0"/>
              </a:spcBef>
              <a:buSzPct val="100000"/>
              <a:defRPr sz="5760"/>
            </a:lvl9pPr>
          </a:lstStyle>
          <a:p>
            <a:endParaRPr/>
          </a:p>
        </p:txBody>
      </p:sp>
      <p:sp>
        <p:nvSpPr>
          <p:cNvPr id="23" name="Shape 23"/>
          <p:cNvSpPr txBox="1">
            <a:spLocks noGrp="1"/>
          </p:cNvSpPr>
          <p:nvPr>
            <p:ph type="body" idx="2"/>
          </p:nvPr>
        </p:nvSpPr>
        <p:spPr>
          <a:xfrm>
            <a:off x="23195520" y="7375840"/>
            <a:ext cx="19199520" cy="21864960"/>
          </a:xfrm>
          <a:prstGeom prst="rect">
            <a:avLst/>
          </a:prstGeom>
        </p:spPr>
        <p:txBody>
          <a:bodyPr lIns="91425" tIns="91425" rIns="91425" bIns="91425" anchor="t" anchorCtr="0"/>
          <a:lstStyle>
            <a:lvl1pPr lvl="0">
              <a:spcBef>
                <a:spcPts val="0"/>
              </a:spcBef>
              <a:buSzPct val="100000"/>
              <a:defRPr sz="6720"/>
            </a:lvl1pPr>
            <a:lvl2pPr lvl="1">
              <a:spcBef>
                <a:spcPts val="0"/>
              </a:spcBef>
              <a:buSzPct val="100000"/>
              <a:defRPr sz="5760"/>
            </a:lvl2pPr>
            <a:lvl3pPr lvl="2">
              <a:spcBef>
                <a:spcPts val="0"/>
              </a:spcBef>
              <a:buSzPct val="100000"/>
              <a:defRPr sz="5760"/>
            </a:lvl3pPr>
            <a:lvl4pPr lvl="3">
              <a:spcBef>
                <a:spcPts val="0"/>
              </a:spcBef>
              <a:buSzPct val="100000"/>
              <a:defRPr sz="5760"/>
            </a:lvl4pPr>
            <a:lvl5pPr lvl="4">
              <a:spcBef>
                <a:spcPts val="0"/>
              </a:spcBef>
              <a:buSzPct val="100000"/>
              <a:defRPr sz="5760"/>
            </a:lvl5pPr>
            <a:lvl6pPr lvl="5">
              <a:spcBef>
                <a:spcPts val="0"/>
              </a:spcBef>
              <a:buSzPct val="100000"/>
              <a:defRPr sz="5760"/>
            </a:lvl6pPr>
            <a:lvl7pPr lvl="6">
              <a:spcBef>
                <a:spcPts val="0"/>
              </a:spcBef>
              <a:buSzPct val="100000"/>
              <a:defRPr sz="5760"/>
            </a:lvl7pPr>
            <a:lvl8pPr lvl="7">
              <a:spcBef>
                <a:spcPts val="0"/>
              </a:spcBef>
              <a:buSzPct val="100000"/>
              <a:defRPr sz="5760"/>
            </a:lvl8pPr>
            <a:lvl9pPr lvl="8">
              <a:spcBef>
                <a:spcPts val="0"/>
              </a:spcBef>
              <a:buSzPct val="100000"/>
              <a:defRPr sz="5760"/>
            </a:lvl9pPr>
          </a:lstStyle>
          <a:p>
            <a:endParaRPr/>
          </a:p>
        </p:txBody>
      </p:sp>
      <p:sp>
        <p:nvSpPr>
          <p:cNvPr id="24" name="Shape 24"/>
          <p:cNvSpPr txBox="1">
            <a:spLocks noGrp="1"/>
          </p:cNvSpPr>
          <p:nvPr>
            <p:ph type="sldNum" idx="12"/>
          </p:nvPr>
        </p:nvSpPr>
        <p:spPr>
          <a:xfrm>
            <a:off x="40667794" y="29844582"/>
            <a:ext cx="2633760" cy="251904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1496160" y="2848160"/>
            <a:ext cx="40898880" cy="366528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40667794" y="29844582"/>
            <a:ext cx="2633760" cy="251904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496160" y="3555840"/>
            <a:ext cx="13478400" cy="4836480"/>
          </a:xfrm>
          <a:prstGeom prst="rect">
            <a:avLst/>
          </a:prstGeom>
        </p:spPr>
        <p:txBody>
          <a:bodyPr lIns="91425" tIns="91425" rIns="91425" bIns="91425" anchor="b" anchorCtr="0"/>
          <a:lstStyle>
            <a:lvl1pPr lvl="0">
              <a:spcBef>
                <a:spcPts val="0"/>
              </a:spcBef>
              <a:buSzPct val="100000"/>
              <a:defRPr sz="11520"/>
            </a:lvl1pPr>
            <a:lvl2pPr lvl="1">
              <a:spcBef>
                <a:spcPts val="0"/>
              </a:spcBef>
              <a:buSzPct val="100000"/>
              <a:defRPr sz="11520"/>
            </a:lvl2pPr>
            <a:lvl3pPr lvl="2">
              <a:spcBef>
                <a:spcPts val="0"/>
              </a:spcBef>
              <a:buSzPct val="100000"/>
              <a:defRPr sz="11520"/>
            </a:lvl3pPr>
            <a:lvl4pPr lvl="3">
              <a:spcBef>
                <a:spcPts val="0"/>
              </a:spcBef>
              <a:buSzPct val="100000"/>
              <a:defRPr sz="11520"/>
            </a:lvl4pPr>
            <a:lvl5pPr lvl="4">
              <a:spcBef>
                <a:spcPts val="0"/>
              </a:spcBef>
              <a:buSzPct val="100000"/>
              <a:defRPr sz="11520"/>
            </a:lvl5pPr>
            <a:lvl6pPr lvl="5">
              <a:spcBef>
                <a:spcPts val="0"/>
              </a:spcBef>
              <a:buSzPct val="100000"/>
              <a:defRPr sz="11520"/>
            </a:lvl6pPr>
            <a:lvl7pPr lvl="6">
              <a:spcBef>
                <a:spcPts val="0"/>
              </a:spcBef>
              <a:buSzPct val="100000"/>
              <a:defRPr sz="11520"/>
            </a:lvl7pPr>
            <a:lvl8pPr lvl="7">
              <a:spcBef>
                <a:spcPts val="0"/>
              </a:spcBef>
              <a:buSzPct val="100000"/>
              <a:defRPr sz="11520"/>
            </a:lvl8pPr>
            <a:lvl9pPr lvl="8">
              <a:spcBef>
                <a:spcPts val="0"/>
              </a:spcBef>
              <a:buSzPct val="100000"/>
              <a:defRPr sz="11520"/>
            </a:lvl9pPr>
          </a:lstStyle>
          <a:p>
            <a:endParaRPr/>
          </a:p>
        </p:txBody>
      </p:sp>
      <p:sp>
        <p:nvSpPr>
          <p:cNvPr id="30" name="Shape 30"/>
          <p:cNvSpPr txBox="1">
            <a:spLocks noGrp="1"/>
          </p:cNvSpPr>
          <p:nvPr>
            <p:ph type="body" idx="1"/>
          </p:nvPr>
        </p:nvSpPr>
        <p:spPr>
          <a:xfrm>
            <a:off x="1496160" y="8893440"/>
            <a:ext cx="13478400" cy="20348160"/>
          </a:xfrm>
          <a:prstGeom prst="rect">
            <a:avLst/>
          </a:prstGeom>
        </p:spPr>
        <p:txBody>
          <a:bodyPr lIns="91425" tIns="91425" rIns="91425" bIns="91425" anchor="t" anchorCtr="0"/>
          <a:lstStyle>
            <a:lvl1pPr lvl="0">
              <a:spcBef>
                <a:spcPts val="0"/>
              </a:spcBef>
              <a:buSzPct val="100000"/>
              <a:defRPr sz="5760"/>
            </a:lvl1pPr>
            <a:lvl2pPr lvl="1">
              <a:spcBef>
                <a:spcPts val="0"/>
              </a:spcBef>
              <a:buSzPct val="100000"/>
              <a:defRPr sz="5760"/>
            </a:lvl2pPr>
            <a:lvl3pPr lvl="2">
              <a:spcBef>
                <a:spcPts val="0"/>
              </a:spcBef>
              <a:buSzPct val="100000"/>
              <a:defRPr sz="5760"/>
            </a:lvl3pPr>
            <a:lvl4pPr lvl="3">
              <a:spcBef>
                <a:spcPts val="0"/>
              </a:spcBef>
              <a:buSzPct val="100000"/>
              <a:defRPr sz="5760"/>
            </a:lvl4pPr>
            <a:lvl5pPr lvl="4">
              <a:spcBef>
                <a:spcPts val="0"/>
              </a:spcBef>
              <a:buSzPct val="100000"/>
              <a:defRPr sz="5760"/>
            </a:lvl5pPr>
            <a:lvl6pPr lvl="5">
              <a:spcBef>
                <a:spcPts val="0"/>
              </a:spcBef>
              <a:buSzPct val="100000"/>
              <a:defRPr sz="5760"/>
            </a:lvl6pPr>
            <a:lvl7pPr lvl="6">
              <a:spcBef>
                <a:spcPts val="0"/>
              </a:spcBef>
              <a:buSzPct val="100000"/>
              <a:defRPr sz="5760"/>
            </a:lvl7pPr>
            <a:lvl8pPr lvl="7">
              <a:spcBef>
                <a:spcPts val="0"/>
              </a:spcBef>
              <a:buSzPct val="100000"/>
              <a:defRPr sz="5760"/>
            </a:lvl8pPr>
            <a:lvl9pPr lvl="8">
              <a:spcBef>
                <a:spcPts val="0"/>
              </a:spcBef>
              <a:buSzPct val="100000"/>
              <a:defRPr sz="5760"/>
            </a:lvl9pPr>
          </a:lstStyle>
          <a:p>
            <a:endParaRPr/>
          </a:p>
        </p:txBody>
      </p:sp>
      <p:sp>
        <p:nvSpPr>
          <p:cNvPr id="31" name="Shape 31"/>
          <p:cNvSpPr txBox="1">
            <a:spLocks noGrp="1"/>
          </p:cNvSpPr>
          <p:nvPr>
            <p:ph type="sldNum" idx="12"/>
          </p:nvPr>
        </p:nvSpPr>
        <p:spPr>
          <a:xfrm>
            <a:off x="40667794" y="29844582"/>
            <a:ext cx="2633760" cy="251904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2353200" y="2880960"/>
            <a:ext cx="30565440" cy="26181120"/>
          </a:xfrm>
          <a:prstGeom prst="rect">
            <a:avLst/>
          </a:prstGeom>
        </p:spPr>
        <p:txBody>
          <a:bodyPr lIns="91425" tIns="91425" rIns="91425" bIns="91425" anchor="ctr" anchorCtr="0"/>
          <a:lstStyle>
            <a:lvl1pPr lvl="0">
              <a:spcBef>
                <a:spcPts val="0"/>
              </a:spcBef>
              <a:buSzPct val="100000"/>
              <a:defRPr sz="23040"/>
            </a:lvl1pPr>
            <a:lvl2pPr lvl="1">
              <a:spcBef>
                <a:spcPts val="0"/>
              </a:spcBef>
              <a:buSzPct val="100000"/>
              <a:defRPr sz="23040"/>
            </a:lvl2pPr>
            <a:lvl3pPr lvl="2">
              <a:spcBef>
                <a:spcPts val="0"/>
              </a:spcBef>
              <a:buSzPct val="100000"/>
              <a:defRPr sz="23040"/>
            </a:lvl3pPr>
            <a:lvl4pPr lvl="3">
              <a:spcBef>
                <a:spcPts val="0"/>
              </a:spcBef>
              <a:buSzPct val="100000"/>
              <a:defRPr sz="23040"/>
            </a:lvl4pPr>
            <a:lvl5pPr lvl="4">
              <a:spcBef>
                <a:spcPts val="0"/>
              </a:spcBef>
              <a:buSzPct val="100000"/>
              <a:defRPr sz="23040"/>
            </a:lvl5pPr>
            <a:lvl6pPr lvl="5">
              <a:spcBef>
                <a:spcPts val="0"/>
              </a:spcBef>
              <a:buSzPct val="100000"/>
              <a:defRPr sz="23040"/>
            </a:lvl6pPr>
            <a:lvl7pPr lvl="6">
              <a:spcBef>
                <a:spcPts val="0"/>
              </a:spcBef>
              <a:buSzPct val="100000"/>
              <a:defRPr sz="23040"/>
            </a:lvl7pPr>
            <a:lvl8pPr lvl="7">
              <a:spcBef>
                <a:spcPts val="0"/>
              </a:spcBef>
              <a:buSzPct val="100000"/>
              <a:defRPr sz="23040"/>
            </a:lvl8pPr>
            <a:lvl9pPr lvl="8">
              <a:spcBef>
                <a:spcPts val="0"/>
              </a:spcBef>
              <a:buSzPct val="100000"/>
              <a:defRPr sz="23040"/>
            </a:lvl9pPr>
          </a:lstStyle>
          <a:p>
            <a:endParaRPr/>
          </a:p>
        </p:txBody>
      </p:sp>
      <p:sp>
        <p:nvSpPr>
          <p:cNvPr id="34" name="Shape 34"/>
          <p:cNvSpPr txBox="1">
            <a:spLocks noGrp="1"/>
          </p:cNvSpPr>
          <p:nvPr>
            <p:ph type="sldNum" idx="12"/>
          </p:nvPr>
        </p:nvSpPr>
        <p:spPr>
          <a:xfrm>
            <a:off x="40667794" y="29844582"/>
            <a:ext cx="2633760" cy="251904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21945600" y="-800"/>
            <a:ext cx="21945600" cy="32918400"/>
          </a:xfrm>
          <a:prstGeom prst="rect">
            <a:avLst/>
          </a:prstGeom>
          <a:solidFill>
            <a:schemeClr val="lt2"/>
          </a:solidFill>
          <a:ln>
            <a:noFill/>
          </a:ln>
        </p:spPr>
        <p:txBody>
          <a:bodyPr lIns="438840" tIns="438840" rIns="438840" bIns="438840" anchor="ctr" anchorCtr="0">
            <a:noAutofit/>
          </a:bodyPr>
          <a:lstStyle/>
          <a:p>
            <a:pPr lvl="0">
              <a:spcBef>
                <a:spcPts val="0"/>
              </a:spcBef>
              <a:buNone/>
            </a:pPr>
            <a:endParaRPr sz="36125"/>
          </a:p>
        </p:txBody>
      </p:sp>
      <p:sp>
        <p:nvSpPr>
          <p:cNvPr id="37" name="Shape 37"/>
          <p:cNvSpPr txBox="1">
            <a:spLocks noGrp="1"/>
          </p:cNvSpPr>
          <p:nvPr>
            <p:ph type="title"/>
          </p:nvPr>
        </p:nvSpPr>
        <p:spPr>
          <a:xfrm>
            <a:off x="1274400" y="7892320"/>
            <a:ext cx="19416960" cy="9486720"/>
          </a:xfrm>
          <a:prstGeom prst="rect">
            <a:avLst/>
          </a:prstGeom>
        </p:spPr>
        <p:txBody>
          <a:bodyPr lIns="91425" tIns="91425" rIns="91425" bIns="91425" anchor="b" anchorCtr="0"/>
          <a:lstStyle>
            <a:lvl1pPr lvl="0" algn="ctr">
              <a:spcBef>
                <a:spcPts val="0"/>
              </a:spcBef>
              <a:buSzPct val="100000"/>
              <a:defRPr sz="20160"/>
            </a:lvl1pPr>
            <a:lvl2pPr lvl="1" algn="ctr">
              <a:spcBef>
                <a:spcPts val="0"/>
              </a:spcBef>
              <a:buSzPct val="100000"/>
              <a:defRPr sz="20160"/>
            </a:lvl2pPr>
            <a:lvl3pPr lvl="2" algn="ctr">
              <a:spcBef>
                <a:spcPts val="0"/>
              </a:spcBef>
              <a:buSzPct val="100000"/>
              <a:defRPr sz="20160"/>
            </a:lvl3pPr>
            <a:lvl4pPr lvl="3" algn="ctr">
              <a:spcBef>
                <a:spcPts val="0"/>
              </a:spcBef>
              <a:buSzPct val="100000"/>
              <a:defRPr sz="20160"/>
            </a:lvl4pPr>
            <a:lvl5pPr lvl="4" algn="ctr">
              <a:spcBef>
                <a:spcPts val="0"/>
              </a:spcBef>
              <a:buSzPct val="100000"/>
              <a:defRPr sz="20160"/>
            </a:lvl5pPr>
            <a:lvl6pPr lvl="5" algn="ctr">
              <a:spcBef>
                <a:spcPts val="0"/>
              </a:spcBef>
              <a:buSzPct val="100000"/>
              <a:defRPr sz="20160"/>
            </a:lvl6pPr>
            <a:lvl7pPr lvl="6" algn="ctr">
              <a:spcBef>
                <a:spcPts val="0"/>
              </a:spcBef>
              <a:buSzPct val="100000"/>
              <a:defRPr sz="20160"/>
            </a:lvl7pPr>
            <a:lvl8pPr lvl="7" algn="ctr">
              <a:spcBef>
                <a:spcPts val="0"/>
              </a:spcBef>
              <a:buSzPct val="100000"/>
              <a:defRPr sz="20160"/>
            </a:lvl8pPr>
            <a:lvl9pPr lvl="8" algn="ctr">
              <a:spcBef>
                <a:spcPts val="0"/>
              </a:spcBef>
              <a:buSzPct val="100000"/>
              <a:defRPr sz="20160"/>
            </a:lvl9pPr>
          </a:lstStyle>
          <a:p>
            <a:endParaRPr/>
          </a:p>
        </p:txBody>
      </p:sp>
      <p:sp>
        <p:nvSpPr>
          <p:cNvPr id="38" name="Shape 38"/>
          <p:cNvSpPr txBox="1">
            <a:spLocks noGrp="1"/>
          </p:cNvSpPr>
          <p:nvPr>
            <p:ph type="subTitle" idx="1"/>
          </p:nvPr>
        </p:nvSpPr>
        <p:spPr>
          <a:xfrm>
            <a:off x="1274400" y="17939680"/>
            <a:ext cx="19416960" cy="790464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10080"/>
            </a:lvl1pPr>
            <a:lvl2pPr lvl="1" algn="ctr">
              <a:lnSpc>
                <a:spcPct val="100000"/>
              </a:lnSpc>
              <a:spcBef>
                <a:spcPts val="0"/>
              </a:spcBef>
              <a:spcAft>
                <a:spcPts val="0"/>
              </a:spcAft>
              <a:buSzPct val="100000"/>
              <a:buNone/>
              <a:defRPr sz="10080"/>
            </a:lvl2pPr>
            <a:lvl3pPr lvl="2" algn="ctr">
              <a:lnSpc>
                <a:spcPct val="100000"/>
              </a:lnSpc>
              <a:spcBef>
                <a:spcPts val="0"/>
              </a:spcBef>
              <a:spcAft>
                <a:spcPts val="0"/>
              </a:spcAft>
              <a:buSzPct val="100000"/>
              <a:buNone/>
              <a:defRPr sz="10080"/>
            </a:lvl3pPr>
            <a:lvl4pPr lvl="3" algn="ctr">
              <a:lnSpc>
                <a:spcPct val="100000"/>
              </a:lnSpc>
              <a:spcBef>
                <a:spcPts val="0"/>
              </a:spcBef>
              <a:spcAft>
                <a:spcPts val="0"/>
              </a:spcAft>
              <a:buSzPct val="100000"/>
              <a:buNone/>
              <a:defRPr sz="10080"/>
            </a:lvl4pPr>
            <a:lvl5pPr lvl="4" algn="ctr">
              <a:lnSpc>
                <a:spcPct val="100000"/>
              </a:lnSpc>
              <a:spcBef>
                <a:spcPts val="0"/>
              </a:spcBef>
              <a:spcAft>
                <a:spcPts val="0"/>
              </a:spcAft>
              <a:buSzPct val="100000"/>
              <a:buNone/>
              <a:defRPr sz="10080"/>
            </a:lvl5pPr>
            <a:lvl6pPr lvl="5" algn="ctr">
              <a:lnSpc>
                <a:spcPct val="100000"/>
              </a:lnSpc>
              <a:spcBef>
                <a:spcPts val="0"/>
              </a:spcBef>
              <a:spcAft>
                <a:spcPts val="0"/>
              </a:spcAft>
              <a:buSzPct val="100000"/>
              <a:buNone/>
              <a:defRPr sz="10080"/>
            </a:lvl6pPr>
            <a:lvl7pPr lvl="6" algn="ctr">
              <a:lnSpc>
                <a:spcPct val="100000"/>
              </a:lnSpc>
              <a:spcBef>
                <a:spcPts val="0"/>
              </a:spcBef>
              <a:spcAft>
                <a:spcPts val="0"/>
              </a:spcAft>
              <a:buSzPct val="100000"/>
              <a:buNone/>
              <a:defRPr sz="10080"/>
            </a:lvl7pPr>
            <a:lvl8pPr lvl="7" algn="ctr">
              <a:lnSpc>
                <a:spcPct val="100000"/>
              </a:lnSpc>
              <a:spcBef>
                <a:spcPts val="0"/>
              </a:spcBef>
              <a:spcAft>
                <a:spcPts val="0"/>
              </a:spcAft>
              <a:buSzPct val="100000"/>
              <a:buNone/>
              <a:defRPr sz="10080"/>
            </a:lvl8pPr>
            <a:lvl9pPr lvl="8" algn="ctr">
              <a:lnSpc>
                <a:spcPct val="100000"/>
              </a:lnSpc>
              <a:spcBef>
                <a:spcPts val="0"/>
              </a:spcBef>
              <a:spcAft>
                <a:spcPts val="0"/>
              </a:spcAft>
              <a:buSzPct val="100000"/>
              <a:buNone/>
              <a:defRPr sz="10080"/>
            </a:lvl9pPr>
          </a:lstStyle>
          <a:p>
            <a:endParaRPr/>
          </a:p>
        </p:txBody>
      </p:sp>
      <p:sp>
        <p:nvSpPr>
          <p:cNvPr id="39" name="Shape 39"/>
          <p:cNvSpPr txBox="1">
            <a:spLocks noGrp="1"/>
          </p:cNvSpPr>
          <p:nvPr>
            <p:ph type="body" idx="2"/>
          </p:nvPr>
        </p:nvSpPr>
        <p:spPr>
          <a:xfrm>
            <a:off x="23709600" y="4634080"/>
            <a:ext cx="18417600" cy="2364864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40667794" y="29844582"/>
            <a:ext cx="2633760" cy="251904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1496160" y="27075680"/>
            <a:ext cx="28794240" cy="387264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40667794" y="29844582"/>
            <a:ext cx="2633760" cy="251904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496160" y="2848160"/>
            <a:ext cx="40898880" cy="366528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1496160" y="7375840"/>
            <a:ext cx="40898880" cy="2186496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40667794" y="29844582"/>
            <a:ext cx="2633760" cy="2519040"/>
          </a:xfrm>
          <a:prstGeom prst="rect">
            <a:avLst/>
          </a:prstGeom>
          <a:noFill/>
          <a:ln>
            <a:noFill/>
          </a:ln>
        </p:spPr>
        <p:txBody>
          <a:bodyPr lIns="91425" tIns="91425" rIns="91425" bIns="91425" anchor="ctr" anchorCtr="0">
            <a:noAutofit/>
          </a:bodyPr>
          <a:lstStyle/>
          <a:p>
            <a:pPr algn="r"/>
            <a:fld id="{00000000-1234-1234-1234-123412341234}" type="slidenum">
              <a:rPr lang="en" sz="4800" smtClean="0">
                <a:solidFill>
                  <a:schemeClr val="dk2"/>
                </a:solidFill>
              </a:rPr>
              <a:pPr algn="r"/>
              <a:t>‹#›</a:t>
            </a:fld>
            <a:endParaRPr lang="en" sz="48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672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672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672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672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672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672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672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672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672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672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672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672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672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672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672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672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672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672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672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jp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p:nvPr/>
        </p:nvSpPr>
        <p:spPr>
          <a:xfrm>
            <a:off x="0" y="4440045"/>
            <a:ext cx="43891200" cy="28516844"/>
          </a:xfrm>
          <a:prstGeom prst="rect">
            <a:avLst/>
          </a:prstGeom>
          <a:solidFill>
            <a:srgbClr val="D9D2E9"/>
          </a:solidFill>
          <a:ln>
            <a:noFill/>
          </a:ln>
        </p:spPr>
        <p:txBody>
          <a:bodyPr lIns="438840" tIns="438840" rIns="438840" bIns="438840" anchor="ctr" anchorCtr="0">
            <a:noAutofit/>
          </a:bodyPr>
          <a:lstStyle/>
          <a:p>
            <a:endParaRPr sz="36125"/>
          </a:p>
        </p:txBody>
      </p:sp>
      <p:sp>
        <p:nvSpPr>
          <p:cNvPr id="55" name="Shape 55"/>
          <p:cNvSpPr/>
          <p:nvPr/>
        </p:nvSpPr>
        <p:spPr>
          <a:xfrm>
            <a:off x="0" y="-2"/>
            <a:ext cx="43891200" cy="4370127"/>
          </a:xfrm>
          <a:prstGeom prst="rect">
            <a:avLst/>
          </a:prstGeom>
          <a:solidFill>
            <a:srgbClr val="6D9EEB"/>
          </a:solidFill>
          <a:ln>
            <a:noFill/>
          </a:ln>
        </p:spPr>
        <p:txBody>
          <a:bodyPr lIns="438840" tIns="438840" rIns="438840" bIns="438840" anchor="ctr" anchorCtr="0">
            <a:noAutofit/>
          </a:bodyPr>
          <a:lstStyle/>
          <a:p>
            <a:endParaRPr sz="36125"/>
          </a:p>
        </p:txBody>
      </p:sp>
      <p:pic>
        <p:nvPicPr>
          <p:cNvPr id="56" name="Shape 56"/>
          <p:cNvPicPr preferRelativeResize="0"/>
          <p:nvPr/>
        </p:nvPicPr>
        <p:blipFill>
          <a:blip r:embed="rId3">
            <a:alphaModFix/>
          </a:blip>
          <a:stretch>
            <a:fillRect/>
          </a:stretch>
        </p:blipFill>
        <p:spPr>
          <a:xfrm>
            <a:off x="37361887" y="120900"/>
            <a:ext cx="6148680" cy="4055242"/>
          </a:xfrm>
          <a:prstGeom prst="rect">
            <a:avLst/>
          </a:prstGeom>
          <a:noFill/>
          <a:ln>
            <a:noFill/>
          </a:ln>
        </p:spPr>
      </p:pic>
      <p:sp>
        <p:nvSpPr>
          <p:cNvPr id="57" name="Shape 57"/>
          <p:cNvSpPr txBox="1"/>
          <p:nvPr/>
        </p:nvSpPr>
        <p:spPr>
          <a:xfrm>
            <a:off x="6821400" y="2480979"/>
            <a:ext cx="29898720" cy="1053897"/>
          </a:xfrm>
          <a:prstGeom prst="rect">
            <a:avLst/>
          </a:prstGeom>
          <a:noFill/>
          <a:ln>
            <a:noFill/>
          </a:ln>
        </p:spPr>
        <p:txBody>
          <a:bodyPr lIns="438840" tIns="438840" rIns="438840" bIns="438840" anchor="t" anchorCtr="0">
            <a:noAutofit/>
          </a:bodyPr>
          <a:lstStyle/>
          <a:p>
            <a:pPr>
              <a:buClr>
                <a:schemeClr val="dk1"/>
              </a:buClr>
              <a:buSzPct val="137500"/>
            </a:pPr>
            <a:r>
              <a:rPr lang="en" sz="3840" b="1" dirty="0"/>
              <a:t>Cynthia Chang</a:t>
            </a:r>
            <a:r>
              <a:rPr lang="en" sz="3840" b="1" baseline="30000" dirty="0">
                <a:solidFill>
                  <a:schemeClr val="dk1"/>
                </a:solidFill>
              </a:rPr>
              <a:t>1</a:t>
            </a:r>
            <a:r>
              <a:rPr lang="en" sz="3840" b="1" dirty="0"/>
              <a:t>, Rebecca Kim</a:t>
            </a:r>
            <a:r>
              <a:rPr lang="en" sz="3840" b="1" baseline="30000" dirty="0">
                <a:solidFill>
                  <a:schemeClr val="dk1"/>
                </a:solidFill>
              </a:rPr>
              <a:t>1</a:t>
            </a:r>
            <a:r>
              <a:rPr lang="en" sz="3840" b="1" dirty="0"/>
              <a:t>, Elizabeth Nightingale</a:t>
            </a:r>
            <a:r>
              <a:rPr lang="en" sz="3840" b="1" baseline="30000" dirty="0">
                <a:solidFill>
                  <a:schemeClr val="dk1"/>
                </a:solidFill>
              </a:rPr>
              <a:t>1</a:t>
            </a:r>
            <a:r>
              <a:rPr lang="en" sz="3840" b="1" dirty="0"/>
              <a:t>, </a:t>
            </a:r>
            <a:r>
              <a:rPr lang="en" sz="3840" b="1" dirty="0">
                <a:solidFill>
                  <a:schemeClr val="dk1"/>
                </a:solidFill>
              </a:rPr>
              <a:t>Erica Qiao</a:t>
            </a:r>
            <a:r>
              <a:rPr lang="en" sz="3840" b="1" baseline="30000" dirty="0">
                <a:solidFill>
                  <a:schemeClr val="dk1"/>
                </a:solidFill>
              </a:rPr>
              <a:t>1</a:t>
            </a:r>
            <a:r>
              <a:rPr lang="en" sz="3840" b="1" dirty="0">
                <a:solidFill>
                  <a:schemeClr val="dk1"/>
                </a:solidFill>
              </a:rPr>
              <a:t>, </a:t>
            </a:r>
            <a:r>
              <a:rPr lang="en" sz="3840" b="1" dirty="0"/>
              <a:t>Meerit Said</a:t>
            </a:r>
            <a:r>
              <a:rPr lang="en" sz="3840" b="1" baseline="30000" dirty="0">
                <a:solidFill>
                  <a:schemeClr val="dk1"/>
                </a:solidFill>
              </a:rPr>
              <a:t>1</a:t>
            </a:r>
            <a:r>
              <a:rPr lang="en" sz="3840" b="1" dirty="0"/>
              <a:t>, Stefany Sideris</a:t>
            </a:r>
            <a:r>
              <a:rPr lang="en" sz="3840" b="1" baseline="30000" dirty="0">
                <a:solidFill>
                  <a:schemeClr val="dk1"/>
                </a:solidFill>
              </a:rPr>
              <a:t>1</a:t>
            </a:r>
            <a:r>
              <a:rPr lang="en" sz="3840" b="1" dirty="0"/>
              <a:t>, Nicholas Vradenburg</a:t>
            </a:r>
            <a:r>
              <a:rPr lang="en" sz="3840" b="1" baseline="30000" dirty="0">
                <a:solidFill>
                  <a:schemeClr val="dk1"/>
                </a:solidFill>
              </a:rPr>
              <a:t>1</a:t>
            </a:r>
          </a:p>
          <a:p>
            <a:endParaRPr sz="3840" b="1" dirty="0"/>
          </a:p>
        </p:txBody>
      </p:sp>
      <p:sp>
        <p:nvSpPr>
          <p:cNvPr id="58" name="Shape 58"/>
          <p:cNvSpPr txBox="1"/>
          <p:nvPr/>
        </p:nvSpPr>
        <p:spPr>
          <a:xfrm>
            <a:off x="2802360" y="3558771"/>
            <a:ext cx="37936800" cy="650880"/>
          </a:xfrm>
          <a:prstGeom prst="rect">
            <a:avLst/>
          </a:prstGeom>
          <a:noFill/>
          <a:ln>
            <a:noFill/>
          </a:ln>
        </p:spPr>
        <p:txBody>
          <a:bodyPr lIns="438840" tIns="438840" rIns="438840" bIns="438840" anchor="ctr" anchorCtr="0">
            <a:noAutofit/>
          </a:bodyPr>
          <a:lstStyle/>
          <a:p>
            <a:pPr algn="ctr"/>
            <a:r>
              <a:rPr lang="en" sz="3840" b="1" baseline="30000" dirty="0">
                <a:solidFill>
                  <a:schemeClr val="dk1"/>
                </a:solidFill>
              </a:rPr>
              <a:t>1</a:t>
            </a:r>
            <a:r>
              <a:rPr lang="en" sz="3840" b="1" dirty="0">
                <a:solidFill>
                  <a:schemeClr val="dk1"/>
                </a:solidFill>
              </a:rPr>
              <a:t>Division of Biological Science, University of Washington, Bothell, WA</a:t>
            </a:r>
          </a:p>
        </p:txBody>
      </p:sp>
      <p:sp>
        <p:nvSpPr>
          <p:cNvPr id="59" name="Shape 59"/>
          <p:cNvSpPr txBox="1"/>
          <p:nvPr/>
        </p:nvSpPr>
        <p:spPr>
          <a:xfrm>
            <a:off x="4942680" y="41681"/>
            <a:ext cx="32823360" cy="2439360"/>
          </a:xfrm>
          <a:prstGeom prst="rect">
            <a:avLst/>
          </a:prstGeom>
          <a:noFill/>
          <a:ln>
            <a:noFill/>
          </a:ln>
        </p:spPr>
        <p:txBody>
          <a:bodyPr lIns="438840" tIns="438840" rIns="438840" bIns="438840" anchor="t" anchorCtr="0">
            <a:noAutofit/>
          </a:bodyPr>
          <a:lstStyle/>
          <a:p>
            <a:pPr algn="ctr"/>
            <a:r>
              <a:rPr lang="en" sz="7680" b="1" dirty="0">
                <a:solidFill>
                  <a:srgbClr val="FFFFFF"/>
                </a:solidFill>
              </a:rPr>
              <a:t>Relative importance of genotypic richness vs. phenotypic plasticity</a:t>
            </a:r>
          </a:p>
          <a:p>
            <a:pPr algn="ctr"/>
            <a:r>
              <a:rPr lang="en" sz="7680" b="1" dirty="0">
                <a:solidFill>
                  <a:srgbClr val="FFFFFF"/>
                </a:solidFill>
              </a:rPr>
              <a:t>on productivity under manipulated drought conditions</a:t>
            </a:r>
          </a:p>
        </p:txBody>
      </p:sp>
      <p:sp>
        <p:nvSpPr>
          <p:cNvPr id="60" name="Shape 60"/>
          <p:cNvSpPr/>
          <p:nvPr/>
        </p:nvSpPr>
        <p:spPr>
          <a:xfrm>
            <a:off x="0" y="4241081"/>
            <a:ext cx="43891200" cy="243360"/>
          </a:xfrm>
          <a:prstGeom prst="rect">
            <a:avLst/>
          </a:prstGeom>
          <a:solidFill>
            <a:srgbClr val="783F04"/>
          </a:solidFill>
          <a:ln>
            <a:noFill/>
          </a:ln>
        </p:spPr>
        <p:txBody>
          <a:bodyPr lIns="438840" tIns="438840" rIns="438840" bIns="438840" anchor="ctr" anchorCtr="0">
            <a:noAutofit/>
          </a:bodyPr>
          <a:lstStyle/>
          <a:p>
            <a:endParaRPr sz="36125"/>
          </a:p>
        </p:txBody>
      </p:sp>
      <p:pic>
        <p:nvPicPr>
          <p:cNvPr id="61" name="Shape 61"/>
          <p:cNvPicPr preferRelativeResize="0"/>
          <p:nvPr/>
        </p:nvPicPr>
        <p:blipFill>
          <a:blip r:embed="rId4">
            <a:alphaModFix/>
          </a:blip>
          <a:stretch>
            <a:fillRect/>
          </a:stretch>
        </p:blipFill>
        <p:spPr>
          <a:xfrm>
            <a:off x="1551600" y="151853"/>
            <a:ext cx="2815440" cy="4089240"/>
          </a:xfrm>
          <a:prstGeom prst="rect">
            <a:avLst/>
          </a:prstGeom>
          <a:noFill/>
          <a:ln>
            <a:noFill/>
          </a:ln>
        </p:spPr>
      </p:pic>
      <p:sp>
        <p:nvSpPr>
          <p:cNvPr id="62" name="Shape 62"/>
          <p:cNvSpPr/>
          <p:nvPr/>
        </p:nvSpPr>
        <p:spPr>
          <a:xfrm>
            <a:off x="9583061" y="32289960"/>
            <a:ext cx="24696000" cy="419040"/>
          </a:xfrm>
          <a:prstGeom prst="rect">
            <a:avLst/>
          </a:prstGeom>
          <a:solidFill>
            <a:srgbClr val="FFFFFF"/>
          </a:solidFill>
          <a:ln>
            <a:noFill/>
          </a:ln>
        </p:spPr>
        <p:txBody>
          <a:bodyPr lIns="438840" tIns="438840" rIns="438840" bIns="438840" anchor="ctr" anchorCtr="0">
            <a:noAutofit/>
          </a:bodyPr>
          <a:lstStyle/>
          <a:p>
            <a:endParaRPr sz="36125"/>
          </a:p>
        </p:txBody>
      </p:sp>
      <p:grpSp>
        <p:nvGrpSpPr>
          <p:cNvPr id="63" name="Shape 63"/>
          <p:cNvGrpSpPr/>
          <p:nvPr/>
        </p:nvGrpSpPr>
        <p:grpSpPr>
          <a:xfrm>
            <a:off x="9540240" y="9371098"/>
            <a:ext cx="24798240" cy="21020805"/>
            <a:chOff x="1987450" y="661306"/>
            <a:chExt cx="5166300" cy="4070168"/>
          </a:xfrm>
        </p:grpSpPr>
        <p:sp>
          <p:nvSpPr>
            <p:cNvPr id="64" name="Shape 64"/>
            <p:cNvSpPr/>
            <p:nvPr/>
          </p:nvSpPr>
          <p:spPr>
            <a:xfrm>
              <a:off x="1987450" y="754374"/>
              <a:ext cx="5166300" cy="3977100"/>
            </a:xfrm>
            <a:prstGeom prst="rect">
              <a:avLst/>
            </a:prstGeom>
            <a:solidFill>
              <a:srgbClr val="FFFFFF"/>
            </a:solidFill>
            <a:ln>
              <a:noFill/>
            </a:ln>
          </p:spPr>
          <p:txBody>
            <a:bodyPr lIns="438840" tIns="438840" rIns="438840" bIns="438840" anchor="ctr" anchorCtr="0">
              <a:noAutofit/>
            </a:bodyPr>
            <a:lstStyle/>
            <a:p>
              <a:endParaRPr sz="36125"/>
            </a:p>
          </p:txBody>
        </p:sp>
        <p:sp>
          <p:nvSpPr>
            <p:cNvPr id="65" name="Shape 65"/>
            <p:cNvSpPr/>
            <p:nvPr/>
          </p:nvSpPr>
          <p:spPr>
            <a:xfrm>
              <a:off x="1987450" y="741638"/>
              <a:ext cx="5166300" cy="87300"/>
            </a:xfrm>
            <a:prstGeom prst="roundRect">
              <a:avLst>
                <a:gd name="adj" fmla="val 16667"/>
              </a:avLst>
            </a:prstGeom>
            <a:solidFill>
              <a:srgbClr val="6D9EEB"/>
            </a:solidFill>
            <a:ln w="9525" cap="flat" cmpd="sng">
              <a:solidFill>
                <a:schemeClr val="dk2"/>
              </a:solidFill>
              <a:prstDash val="solid"/>
              <a:round/>
              <a:headEnd type="none" w="med" len="med"/>
              <a:tailEnd type="none" w="med" len="med"/>
            </a:ln>
          </p:spPr>
          <p:txBody>
            <a:bodyPr lIns="438840" tIns="438840" rIns="438840" bIns="438840" anchor="ctr" anchorCtr="0">
              <a:noAutofit/>
            </a:bodyPr>
            <a:lstStyle/>
            <a:p>
              <a:endParaRPr sz="36125"/>
            </a:p>
          </p:txBody>
        </p:sp>
        <p:sp>
          <p:nvSpPr>
            <p:cNvPr id="66" name="Shape 66"/>
            <p:cNvSpPr txBox="1"/>
            <p:nvPr/>
          </p:nvSpPr>
          <p:spPr>
            <a:xfrm flipH="1">
              <a:off x="4195787" y="661306"/>
              <a:ext cx="586500" cy="173400"/>
            </a:xfrm>
            <a:prstGeom prst="rect">
              <a:avLst/>
            </a:prstGeom>
            <a:noFill/>
            <a:ln>
              <a:noFill/>
            </a:ln>
          </p:spPr>
          <p:txBody>
            <a:bodyPr lIns="438840" tIns="438840" rIns="438840" bIns="438840" anchor="t" anchorCtr="0">
              <a:noAutofit/>
            </a:bodyPr>
            <a:lstStyle/>
            <a:p>
              <a:r>
                <a:rPr lang="en" sz="2880" b="1" dirty="0">
                  <a:solidFill>
                    <a:srgbClr val="FFFFFF"/>
                  </a:solidFill>
                </a:rPr>
                <a:t>FIGURES </a:t>
              </a:r>
            </a:p>
          </p:txBody>
        </p:sp>
      </p:grpSp>
      <p:sp>
        <p:nvSpPr>
          <p:cNvPr id="67" name="Shape 67"/>
          <p:cNvSpPr txBox="1"/>
          <p:nvPr/>
        </p:nvSpPr>
        <p:spPr>
          <a:xfrm>
            <a:off x="9380640" y="32186336"/>
            <a:ext cx="25754275" cy="566405"/>
          </a:xfrm>
          <a:prstGeom prst="rect">
            <a:avLst/>
          </a:prstGeom>
          <a:noFill/>
          <a:ln>
            <a:noFill/>
          </a:ln>
        </p:spPr>
        <p:txBody>
          <a:bodyPr lIns="438840" tIns="438840" rIns="438840" bIns="438840" anchor="ctr" anchorCtr="0">
            <a:noAutofit/>
          </a:bodyPr>
          <a:lstStyle/>
          <a:p>
            <a:r>
              <a:rPr lang="en" sz="2400" dirty="0">
                <a:solidFill>
                  <a:schemeClr val="dk1"/>
                </a:solidFill>
                <a:latin typeface="Corsiva"/>
                <a:ea typeface="Corsiva"/>
                <a:cs typeface="Corsiva"/>
                <a:sym typeface="Corsiva"/>
              </a:rPr>
              <a:t>➤ </a:t>
            </a:r>
            <a:r>
              <a:rPr lang="en" sz="2400" i="1" dirty="0">
                <a:latin typeface="Corsiva"/>
                <a:ea typeface="Corsiva"/>
                <a:cs typeface="Corsiva"/>
                <a:sym typeface="Corsiva"/>
              </a:rPr>
              <a:t>Acknowledgements: UWB Biology Division•BBIO 471 Plant Ecology </a:t>
            </a:r>
            <a:r>
              <a:rPr lang="en" sz="2400" i="1" dirty="0" smtClean="0">
                <a:latin typeface="Corsiva"/>
                <a:ea typeface="Corsiva"/>
                <a:cs typeface="Corsiva"/>
                <a:sym typeface="Corsiva"/>
              </a:rPr>
              <a:t>Class </a:t>
            </a:r>
            <a:r>
              <a:rPr lang="en" sz="2400" i="1" dirty="0" smtClean="0">
                <a:latin typeface="Corsiva"/>
                <a:ea typeface="Corsiva"/>
                <a:cs typeface="Corsiva"/>
                <a:sym typeface="Corsiva"/>
              </a:rPr>
              <a:t>2015</a:t>
            </a:r>
            <a:r>
              <a:rPr lang="en" sz="2400" i="1" dirty="0" smtClean="0">
                <a:solidFill>
                  <a:schemeClr val="dk1"/>
                </a:solidFill>
                <a:latin typeface="Corsiva"/>
                <a:ea typeface="Corsiva"/>
                <a:cs typeface="Corsiva"/>
                <a:sym typeface="Corsiva"/>
              </a:rPr>
              <a:t>•</a:t>
            </a:r>
            <a:r>
              <a:rPr lang="en" sz="2400" i="1" dirty="0" smtClean="0">
                <a:latin typeface="Corsiva"/>
                <a:ea typeface="Corsiva"/>
                <a:cs typeface="Corsiva"/>
                <a:sym typeface="Corsiva"/>
              </a:rPr>
              <a:t>Sara-Beth </a:t>
            </a:r>
            <a:r>
              <a:rPr lang="en" sz="2400" i="1" dirty="0">
                <a:latin typeface="Corsiva"/>
                <a:ea typeface="Corsiva"/>
                <a:cs typeface="Corsiva"/>
                <a:sym typeface="Corsiva"/>
              </a:rPr>
              <a:t>Burkett</a:t>
            </a:r>
            <a:r>
              <a:rPr lang="en" sz="2400" i="1" dirty="0">
                <a:solidFill>
                  <a:schemeClr val="dk1"/>
                </a:solidFill>
                <a:latin typeface="Corsiva"/>
                <a:ea typeface="Corsiva"/>
                <a:cs typeface="Corsiva"/>
                <a:sym typeface="Corsiva"/>
              </a:rPr>
              <a:t>•</a:t>
            </a:r>
            <a:r>
              <a:rPr lang="en" sz="2400" i="1" dirty="0">
                <a:latin typeface="Corsiva"/>
                <a:ea typeface="Corsiva"/>
                <a:cs typeface="Corsiva"/>
                <a:sym typeface="Corsiva"/>
              </a:rPr>
              <a:t>Dalton Wheeler</a:t>
            </a:r>
            <a:r>
              <a:rPr lang="en" sz="2400" i="1" dirty="0">
                <a:solidFill>
                  <a:schemeClr val="dk1"/>
                </a:solidFill>
                <a:latin typeface="Corsiva"/>
                <a:ea typeface="Corsiva"/>
                <a:cs typeface="Corsiva"/>
                <a:sym typeface="Corsiva"/>
              </a:rPr>
              <a:t>•</a:t>
            </a:r>
            <a:r>
              <a:rPr lang="en" sz="2400" i="1" dirty="0">
                <a:latin typeface="Corsiva"/>
                <a:ea typeface="Corsiva"/>
                <a:cs typeface="Corsiva"/>
                <a:sym typeface="Corsiva"/>
              </a:rPr>
              <a:t>Tanya Kumar</a:t>
            </a:r>
            <a:r>
              <a:rPr lang="en" sz="2400" i="1" dirty="0">
                <a:solidFill>
                  <a:schemeClr val="dk1"/>
                </a:solidFill>
                <a:latin typeface="Corsiva"/>
                <a:ea typeface="Corsiva"/>
                <a:cs typeface="Corsiva"/>
                <a:sym typeface="Corsiva"/>
              </a:rPr>
              <a:t>•</a:t>
            </a:r>
            <a:r>
              <a:rPr lang="en" sz="2400" i="1" dirty="0">
                <a:latin typeface="Corsiva"/>
                <a:ea typeface="Corsiva"/>
                <a:cs typeface="Corsiva"/>
                <a:sym typeface="Corsiva"/>
              </a:rPr>
              <a:t>Tyson Kemper</a:t>
            </a:r>
            <a:r>
              <a:rPr lang="en" sz="2400" i="1" dirty="0">
                <a:solidFill>
                  <a:schemeClr val="dk1"/>
                </a:solidFill>
                <a:latin typeface="Corsiva"/>
                <a:ea typeface="Corsiva"/>
                <a:cs typeface="Corsiva"/>
                <a:sym typeface="Corsiva"/>
              </a:rPr>
              <a:t>•</a:t>
            </a:r>
            <a:r>
              <a:rPr lang="en" sz="2400" i="1" dirty="0">
                <a:latin typeface="Corsiva"/>
                <a:ea typeface="Corsiva"/>
                <a:cs typeface="Corsiva"/>
                <a:sym typeface="Corsiva"/>
              </a:rPr>
              <a:t>Cristy Cherrier</a:t>
            </a:r>
            <a:r>
              <a:rPr lang="en" sz="2400" i="1" dirty="0">
                <a:solidFill>
                  <a:schemeClr val="dk1"/>
                </a:solidFill>
                <a:latin typeface="Corsiva"/>
                <a:ea typeface="Corsiva"/>
                <a:cs typeface="Corsiva"/>
                <a:sym typeface="Corsiva"/>
              </a:rPr>
              <a:t>•</a:t>
            </a:r>
            <a:r>
              <a:rPr lang="en" sz="2400" i="1" dirty="0">
                <a:latin typeface="Corsiva"/>
                <a:ea typeface="Corsiva"/>
                <a:cs typeface="Corsiva"/>
                <a:sym typeface="Corsiva"/>
              </a:rPr>
              <a:t>Kelly Carter-Lynn</a:t>
            </a:r>
            <a:r>
              <a:rPr lang="en" sz="2400" i="1" dirty="0">
                <a:solidFill>
                  <a:schemeClr val="dk1"/>
                </a:solidFill>
                <a:latin typeface="Corsiva"/>
                <a:ea typeface="Corsiva"/>
                <a:cs typeface="Corsiva"/>
                <a:sym typeface="Corsiva"/>
              </a:rPr>
              <a:t>• unPAK Network: Courtney Murren, April Bisner</a:t>
            </a:r>
          </a:p>
        </p:txBody>
      </p:sp>
      <p:sp>
        <p:nvSpPr>
          <p:cNvPr id="68" name="Shape 68"/>
          <p:cNvSpPr/>
          <p:nvPr/>
        </p:nvSpPr>
        <p:spPr>
          <a:xfrm>
            <a:off x="34512720" y="4997102"/>
            <a:ext cx="9187200" cy="27830795"/>
          </a:xfrm>
          <a:prstGeom prst="rect">
            <a:avLst/>
          </a:prstGeom>
          <a:solidFill>
            <a:srgbClr val="FFFFFF"/>
          </a:solidFill>
          <a:ln>
            <a:noFill/>
          </a:ln>
        </p:spPr>
        <p:txBody>
          <a:bodyPr lIns="438840" tIns="438840" rIns="438840" bIns="438840" anchor="ctr" anchorCtr="0">
            <a:noAutofit/>
          </a:bodyPr>
          <a:lstStyle/>
          <a:p>
            <a:endParaRPr sz="36125"/>
          </a:p>
        </p:txBody>
      </p:sp>
      <p:sp>
        <p:nvSpPr>
          <p:cNvPr id="69" name="Shape 69"/>
          <p:cNvSpPr txBox="1"/>
          <p:nvPr/>
        </p:nvSpPr>
        <p:spPr>
          <a:xfrm>
            <a:off x="34497360" y="4891676"/>
            <a:ext cx="9596160" cy="5286240"/>
          </a:xfrm>
          <a:prstGeom prst="rect">
            <a:avLst/>
          </a:prstGeom>
          <a:noFill/>
          <a:ln>
            <a:noFill/>
          </a:ln>
        </p:spPr>
        <p:txBody>
          <a:bodyPr lIns="438840" tIns="438840" rIns="438840" bIns="438840" anchor="t" anchorCtr="0">
            <a:noAutofit/>
          </a:bodyPr>
          <a:lstStyle/>
          <a:p>
            <a:r>
              <a:rPr lang="en" sz="3500" dirty="0">
                <a:solidFill>
                  <a:schemeClr val="dk1"/>
                </a:solidFill>
                <a:latin typeface="Calibri"/>
                <a:ea typeface="Calibri"/>
                <a:cs typeface="Calibri"/>
                <a:sym typeface="Calibri"/>
              </a:rPr>
              <a:t>➤ Do certain phenotypes exhibit more plasticity compared to others?</a:t>
            </a:r>
          </a:p>
          <a:p>
            <a:endParaRPr sz="3500" dirty="0">
              <a:solidFill>
                <a:schemeClr val="dk1"/>
              </a:solidFill>
              <a:latin typeface="Calibri"/>
              <a:ea typeface="Calibri"/>
              <a:cs typeface="Calibri"/>
              <a:sym typeface="Calibri"/>
            </a:endParaRPr>
          </a:p>
          <a:p>
            <a:r>
              <a:rPr lang="en" sz="3500" dirty="0">
                <a:solidFill>
                  <a:schemeClr val="dk1"/>
                </a:solidFill>
                <a:latin typeface="Calibri"/>
                <a:ea typeface="Calibri"/>
                <a:cs typeface="Calibri"/>
                <a:sym typeface="Calibri"/>
              </a:rPr>
              <a:t>➤</a:t>
            </a:r>
            <a:r>
              <a:rPr lang="en" sz="3500" dirty="0">
                <a:latin typeface="Calibri"/>
                <a:ea typeface="Calibri"/>
                <a:cs typeface="Calibri"/>
                <a:sym typeface="Calibri"/>
              </a:rPr>
              <a:t>What is the relationship between genotype richness and productivity under drought and non-drought conditions?</a:t>
            </a:r>
          </a:p>
          <a:p>
            <a:endParaRPr sz="3500" dirty="0">
              <a:latin typeface="Calibri"/>
              <a:ea typeface="Calibri"/>
              <a:cs typeface="Calibri"/>
              <a:sym typeface="Calibri"/>
            </a:endParaRPr>
          </a:p>
          <a:p>
            <a:pPr>
              <a:buClr>
                <a:schemeClr val="dk1"/>
              </a:buClr>
              <a:buSzPct val="183333"/>
            </a:pPr>
            <a:r>
              <a:rPr lang="en" sz="3500" dirty="0">
                <a:solidFill>
                  <a:schemeClr val="dk1"/>
                </a:solidFill>
                <a:latin typeface="Calibri"/>
                <a:ea typeface="Calibri"/>
                <a:cs typeface="Calibri"/>
                <a:sym typeface="Calibri"/>
              </a:rPr>
              <a:t>➤What is the relative importance between plasticity index and productivity under drought and non-drought conditions?</a:t>
            </a:r>
          </a:p>
        </p:txBody>
      </p:sp>
      <p:sp>
        <p:nvSpPr>
          <p:cNvPr id="70" name="Shape 70"/>
          <p:cNvSpPr/>
          <p:nvPr/>
        </p:nvSpPr>
        <p:spPr>
          <a:xfrm>
            <a:off x="34497360" y="4643047"/>
            <a:ext cx="9202440" cy="428574"/>
          </a:xfrm>
          <a:prstGeom prst="roundRect">
            <a:avLst>
              <a:gd name="adj" fmla="val 16667"/>
            </a:avLst>
          </a:prstGeom>
          <a:solidFill>
            <a:srgbClr val="6D9EEB"/>
          </a:solidFill>
          <a:ln w="9525" cap="flat" cmpd="sng">
            <a:solidFill>
              <a:schemeClr val="dk2"/>
            </a:solidFill>
            <a:prstDash val="solid"/>
            <a:round/>
            <a:headEnd type="none" w="med" len="med"/>
            <a:tailEnd type="none" w="med" len="med"/>
          </a:ln>
        </p:spPr>
        <p:txBody>
          <a:bodyPr lIns="438840" tIns="438840" rIns="438840" bIns="438840" anchor="ctr" anchorCtr="0">
            <a:noAutofit/>
          </a:bodyPr>
          <a:lstStyle/>
          <a:p>
            <a:endParaRPr sz="36125"/>
          </a:p>
        </p:txBody>
      </p:sp>
      <p:sp>
        <p:nvSpPr>
          <p:cNvPr id="71" name="Shape 71"/>
          <p:cNvSpPr txBox="1"/>
          <p:nvPr/>
        </p:nvSpPr>
        <p:spPr>
          <a:xfrm>
            <a:off x="36720600" y="4233199"/>
            <a:ext cx="5695200" cy="842390"/>
          </a:xfrm>
          <a:prstGeom prst="rect">
            <a:avLst/>
          </a:prstGeom>
          <a:noFill/>
          <a:ln>
            <a:noFill/>
          </a:ln>
        </p:spPr>
        <p:txBody>
          <a:bodyPr lIns="438840" tIns="438840" rIns="438840" bIns="438840" anchor="t" anchorCtr="0">
            <a:noAutofit/>
          </a:bodyPr>
          <a:lstStyle/>
          <a:p>
            <a:r>
              <a:rPr lang="en" sz="2880" b="1" dirty="0">
                <a:solidFill>
                  <a:srgbClr val="FFFFFF"/>
                </a:solidFill>
              </a:rPr>
              <a:t>RESEARCH QUESTIONS</a:t>
            </a:r>
          </a:p>
        </p:txBody>
      </p:sp>
      <p:sp>
        <p:nvSpPr>
          <p:cNvPr id="72" name="Shape 72"/>
          <p:cNvSpPr/>
          <p:nvPr/>
        </p:nvSpPr>
        <p:spPr>
          <a:xfrm>
            <a:off x="34497360" y="11422789"/>
            <a:ext cx="9187200" cy="424800"/>
          </a:xfrm>
          <a:prstGeom prst="roundRect">
            <a:avLst>
              <a:gd name="adj" fmla="val 16667"/>
            </a:avLst>
          </a:prstGeom>
          <a:solidFill>
            <a:srgbClr val="6D9EEB"/>
          </a:solidFill>
          <a:ln w="9525" cap="flat" cmpd="sng">
            <a:solidFill>
              <a:schemeClr val="dk2"/>
            </a:solidFill>
            <a:prstDash val="solid"/>
            <a:round/>
            <a:headEnd type="none" w="med" len="med"/>
            <a:tailEnd type="none" w="med" len="med"/>
          </a:ln>
        </p:spPr>
        <p:txBody>
          <a:bodyPr lIns="438840" tIns="438840" rIns="438840" bIns="438840" anchor="ctr" anchorCtr="0">
            <a:noAutofit/>
          </a:bodyPr>
          <a:lstStyle/>
          <a:p>
            <a:endParaRPr sz="36125"/>
          </a:p>
        </p:txBody>
      </p:sp>
      <p:sp>
        <p:nvSpPr>
          <p:cNvPr id="73" name="Shape 73"/>
          <p:cNvSpPr txBox="1"/>
          <p:nvPr/>
        </p:nvSpPr>
        <p:spPr>
          <a:xfrm>
            <a:off x="36169320" y="10990819"/>
            <a:ext cx="6282720" cy="1000800"/>
          </a:xfrm>
          <a:prstGeom prst="rect">
            <a:avLst/>
          </a:prstGeom>
          <a:noFill/>
          <a:ln>
            <a:noFill/>
          </a:ln>
        </p:spPr>
        <p:txBody>
          <a:bodyPr lIns="438840" tIns="438840" rIns="438840" bIns="438840" anchor="t" anchorCtr="0">
            <a:noAutofit/>
          </a:bodyPr>
          <a:lstStyle/>
          <a:p>
            <a:r>
              <a:rPr lang="en" sz="2880" b="1" dirty="0">
                <a:solidFill>
                  <a:srgbClr val="FFFFFF"/>
                </a:solidFill>
              </a:rPr>
              <a:t>RESULTS &amp; FUTURE WORK</a:t>
            </a:r>
          </a:p>
        </p:txBody>
      </p:sp>
      <p:sp>
        <p:nvSpPr>
          <p:cNvPr id="74" name="Shape 74"/>
          <p:cNvSpPr txBox="1"/>
          <p:nvPr/>
        </p:nvSpPr>
        <p:spPr>
          <a:xfrm>
            <a:off x="34311046" y="11686182"/>
            <a:ext cx="9596160" cy="20334495"/>
          </a:xfrm>
          <a:prstGeom prst="rect">
            <a:avLst/>
          </a:prstGeom>
          <a:noFill/>
          <a:ln>
            <a:noFill/>
          </a:ln>
        </p:spPr>
        <p:txBody>
          <a:bodyPr lIns="438840" tIns="438840" rIns="438840" bIns="438840" anchor="t" anchorCtr="0">
            <a:noAutofit/>
          </a:bodyPr>
          <a:lstStyle/>
          <a:p>
            <a:pPr algn="just"/>
            <a:r>
              <a:rPr lang="en" sz="3500" b="1" u="sng" dirty="0">
                <a:solidFill>
                  <a:schemeClr val="dk1"/>
                </a:solidFill>
                <a:latin typeface="Calibri"/>
                <a:ea typeface="Calibri"/>
                <a:cs typeface="Calibri"/>
                <a:sym typeface="Calibri"/>
              </a:rPr>
              <a:t>Results:</a:t>
            </a:r>
            <a:r>
              <a:rPr lang="en" sz="3500" dirty="0">
                <a:solidFill>
                  <a:schemeClr val="dk1"/>
                </a:solidFill>
                <a:latin typeface="Calibri"/>
                <a:ea typeface="Calibri"/>
                <a:cs typeface="Calibri"/>
                <a:sym typeface="Calibri"/>
              </a:rPr>
              <a:t> </a:t>
            </a:r>
          </a:p>
          <a:p>
            <a:pPr algn="just"/>
            <a:r>
              <a:rPr lang="en" sz="3500" dirty="0">
                <a:solidFill>
                  <a:schemeClr val="dk1"/>
                </a:solidFill>
                <a:latin typeface="Calibri"/>
                <a:ea typeface="Calibri"/>
                <a:cs typeface="Calibri"/>
                <a:sym typeface="Calibri"/>
              </a:rPr>
              <a:t>➤ Phenotypic Plasticity is defined as the ability to change in response to fluctuation in the environment. </a:t>
            </a:r>
            <a:r>
              <a:rPr lang="en" sz="3500" dirty="0">
                <a:latin typeface="Calibri"/>
                <a:ea typeface="Calibri"/>
                <a:cs typeface="Calibri"/>
                <a:sym typeface="Calibri"/>
              </a:rPr>
              <a:t>Certain genotypes have higher phenotypic plasticity than others, meaning they are able to survive better in both drought and non-drought conditions. (Fig. 1)</a:t>
            </a:r>
          </a:p>
          <a:p>
            <a:pPr algn="just"/>
            <a:endParaRPr sz="3500" dirty="0">
              <a:solidFill>
                <a:schemeClr val="dk1"/>
              </a:solidFill>
              <a:latin typeface="Calibri"/>
              <a:ea typeface="Calibri"/>
              <a:cs typeface="Calibri"/>
              <a:sym typeface="Calibri"/>
            </a:endParaRPr>
          </a:p>
          <a:p>
            <a:pPr algn="just"/>
            <a:r>
              <a:rPr lang="en" sz="3500" dirty="0">
                <a:solidFill>
                  <a:schemeClr val="dk1"/>
                </a:solidFill>
                <a:latin typeface="Calibri"/>
                <a:ea typeface="Calibri"/>
                <a:cs typeface="Calibri"/>
                <a:sym typeface="Calibri"/>
              </a:rPr>
              <a:t>➤ Diversity treatment combinations composed of genotypes with higher propensity for phenotypic plasticity had greater overall (A) fitness (# of seed pods) and (B) aboveground biomass (grams) in both drought and non-drought conditions, but not in (C) Specific Leaf Area (mm</a:t>
            </a:r>
            <a:r>
              <a:rPr lang="en" sz="3500" baseline="30000" dirty="0">
                <a:solidFill>
                  <a:schemeClr val="dk1"/>
                </a:solidFill>
                <a:latin typeface="Calibri"/>
                <a:ea typeface="Calibri"/>
                <a:cs typeface="Calibri"/>
                <a:sym typeface="Calibri"/>
              </a:rPr>
              <a:t>2</a:t>
            </a:r>
            <a:r>
              <a:rPr lang="en" sz="3500" dirty="0">
                <a:solidFill>
                  <a:schemeClr val="dk1"/>
                </a:solidFill>
                <a:latin typeface="Calibri"/>
                <a:ea typeface="Calibri"/>
                <a:cs typeface="Calibri"/>
                <a:sym typeface="Calibri"/>
              </a:rPr>
              <a:t>/g). (Fig 1)</a:t>
            </a:r>
          </a:p>
          <a:p>
            <a:pPr algn="just"/>
            <a:endParaRPr sz="3500" dirty="0">
              <a:solidFill>
                <a:schemeClr val="dk1"/>
              </a:solidFill>
              <a:latin typeface="Calibri"/>
              <a:ea typeface="Calibri"/>
              <a:cs typeface="Calibri"/>
              <a:sym typeface="Calibri"/>
            </a:endParaRPr>
          </a:p>
          <a:p>
            <a:pPr algn="just"/>
            <a:r>
              <a:rPr lang="en" sz="4000" dirty="0">
                <a:solidFill>
                  <a:schemeClr val="dk1"/>
                </a:solidFill>
                <a:latin typeface="Calibri"/>
                <a:ea typeface="Calibri"/>
                <a:cs typeface="Calibri"/>
                <a:sym typeface="Calibri"/>
              </a:rPr>
              <a:t>➤ </a:t>
            </a:r>
            <a:r>
              <a:rPr lang="en" sz="3500" dirty="0" smtClean="0">
                <a:solidFill>
                  <a:schemeClr val="dk1"/>
                </a:solidFill>
                <a:latin typeface="Calibri"/>
                <a:ea typeface="Calibri"/>
                <a:cs typeface="Calibri"/>
                <a:sym typeface="Calibri"/>
              </a:rPr>
              <a:t>There </a:t>
            </a:r>
            <a:r>
              <a:rPr lang="en" sz="3500" dirty="0">
                <a:solidFill>
                  <a:schemeClr val="dk1"/>
                </a:solidFill>
                <a:latin typeface="Calibri"/>
                <a:ea typeface="Calibri"/>
                <a:cs typeface="Calibri"/>
                <a:sym typeface="Calibri"/>
              </a:rPr>
              <a:t>was a weak negative relationship between genotype richness (Fig.2.) and productivity and weak positive relationship between and plasticity index (Fig.3.) and </a:t>
            </a:r>
            <a:r>
              <a:rPr lang="en" sz="3500" dirty="0" smtClean="0">
                <a:solidFill>
                  <a:schemeClr val="dk1"/>
                </a:solidFill>
                <a:latin typeface="Calibri"/>
                <a:ea typeface="Calibri"/>
                <a:cs typeface="Calibri"/>
                <a:sym typeface="Calibri"/>
              </a:rPr>
              <a:t>productivity, and the strength of these relationships differred between drought and non-drought conditions.</a:t>
            </a:r>
            <a:endParaRPr lang="en" sz="3500" dirty="0">
              <a:solidFill>
                <a:schemeClr val="dk1"/>
              </a:solidFill>
              <a:latin typeface="Calibri"/>
              <a:ea typeface="Calibri"/>
              <a:cs typeface="Calibri"/>
              <a:sym typeface="Calibri"/>
            </a:endParaRPr>
          </a:p>
          <a:p>
            <a:pPr algn="just"/>
            <a:endParaRPr sz="3500" dirty="0">
              <a:solidFill>
                <a:schemeClr val="dk1"/>
              </a:solidFill>
              <a:latin typeface="Calibri"/>
              <a:ea typeface="Calibri"/>
              <a:cs typeface="Calibri"/>
              <a:sym typeface="Calibri"/>
            </a:endParaRPr>
          </a:p>
          <a:p>
            <a:pPr algn="just"/>
            <a:r>
              <a:rPr lang="en" sz="3500" b="1" u="sng" dirty="0">
                <a:solidFill>
                  <a:schemeClr val="dk1"/>
                </a:solidFill>
                <a:latin typeface="Calibri"/>
                <a:ea typeface="Calibri"/>
                <a:cs typeface="Calibri"/>
                <a:sym typeface="Calibri"/>
              </a:rPr>
              <a:t>Conclusion &amp; Future Work:</a:t>
            </a:r>
          </a:p>
          <a:p>
            <a:pPr algn="just"/>
            <a:r>
              <a:rPr lang="en" sz="4000" dirty="0">
                <a:solidFill>
                  <a:schemeClr val="dk1"/>
                </a:solidFill>
                <a:latin typeface="Calibri"/>
                <a:ea typeface="Calibri"/>
                <a:cs typeface="Calibri"/>
                <a:sym typeface="Calibri"/>
              </a:rPr>
              <a:t>➤</a:t>
            </a:r>
            <a:r>
              <a:rPr lang="en" sz="3500" dirty="0">
                <a:solidFill>
                  <a:schemeClr val="dk1"/>
                </a:solidFill>
                <a:latin typeface="Calibri"/>
                <a:ea typeface="Calibri"/>
                <a:cs typeface="Calibri"/>
                <a:sym typeface="Calibri"/>
              </a:rPr>
              <a:t> Together, these findings suggest to focus future work on facets of intraspecific variation in agricultural and forest species response to climate change (droughts and floods) that is important in the richness-productivity and plasticity-productivity relationships. We also argue for a more explicit testing of assessing genotypes based on not only their mean trait value (heritability), but also their plasticity index. This may be essential for identifying genotypes of agricultural and forest species efficient in increasing or maintaining productivity under varied climate conditions.</a:t>
            </a:r>
          </a:p>
        </p:txBody>
      </p:sp>
      <p:grpSp>
        <p:nvGrpSpPr>
          <p:cNvPr id="75" name="Shape 75"/>
          <p:cNvGrpSpPr/>
          <p:nvPr/>
        </p:nvGrpSpPr>
        <p:grpSpPr>
          <a:xfrm>
            <a:off x="9920314" y="20614410"/>
            <a:ext cx="23977982" cy="7466410"/>
            <a:chOff x="2109798" y="2910111"/>
            <a:chExt cx="3470001" cy="1085713"/>
          </a:xfrm>
        </p:grpSpPr>
        <p:pic>
          <p:nvPicPr>
            <p:cNvPr id="76" name="Shape 76"/>
            <p:cNvPicPr preferRelativeResize="0"/>
            <p:nvPr/>
          </p:nvPicPr>
          <p:blipFill>
            <a:blip r:embed="rId5">
              <a:alphaModFix/>
            </a:blip>
            <a:stretch>
              <a:fillRect/>
            </a:stretch>
          </p:blipFill>
          <p:spPr>
            <a:xfrm>
              <a:off x="2109798" y="2910112"/>
              <a:ext cx="1641551" cy="1085700"/>
            </a:xfrm>
            <a:prstGeom prst="rect">
              <a:avLst/>
            </a:prstGeom>
            <a:noFill/>
            <a:ln w="9525" cap="flat" cmpd="sng">
              <a:solidFill>
                <a:srgbClr val="CCCCCC"/>
              </a:solidFill>
              <a:prstDash val="solid"/>
              <a:round/>
              <a:headEnd type="none" w="med" len="med"/>
              <a:tailEnd type="none" w="med" len="med"/>
            </a:ln>
          </p:spPr>
        </p:pic>
        <p:pic>
          <p:nvPicPr>
            <p:cNvPr id="77" name="Shape 77"/>
            <p:cNvPicPr preferRelativeResize="0"/>
            <p:nvPr/>
          </p:nvPicPr>
          <p:blipFill>
            <a:blip r:embed="rId6">
              <a:alphaModFix/>
            </a:blip>
            <a:stretch>
              <a:fillRect/>
            </a:stretch>
          </p:blipFill>
          <p:spPr>
            <a:xfrm>
              <a:off x="3938225" y="2910111"/>
              <a:ext cx="1641574" cy="1085713"/>
            </a:xfrm>
            <a:prstGeom prst="rect">
              <a:avLst/>
            </a:prstGeom>
            <a:noFill/>
            <a:ln w="9525" cap="flat" cmpd="sng">
              <a:solidFill>
                <a:srgbClr val="CCCCCC"/>
              </a:solidFill>
              <a:prstDash val="solid"/>
              <a:round/>
              <a:headEnd type="none" w="med" len="med"/>
              <a:tailEnd type="none" w="med" len="med"/>
            </a:ln>
          </p:spPr>
        </p:pic>
      </p:grpSp>
      <p:sp>
        <p:nvSpPr>
          <p:cNvPr id="78" name="Shape 78"/>
          <p:cNvSpPr txBox="1"/>
          <p:nvPr/>
        </p:nvSpPr>
        <p:spPr>
          <a:xfrm>
            <a:off x="9506747" y="27965369"/>
            <a:ext cx="13056480" cy="2208960"/>
          </a:xfrm>
          <a:prstGeom prst="rect">
            <a:avLst/>
          </a:prstGeom>
          <a:noFill/>
          <a:ln>
            <a:noFill/>
          </a:ln>
        </p:spPr>
        <p:txBody>
          <a:bodyPr lIns="438840" tIns="438840" rIns="438840" bIns="438840" anchor="t" anchorCtr="0">
            <a:noAutofit/>
          </a:bodyPr>
          <a:lstStyle/>
          <a:p>
            <a:pPr>
              <a:lnSpc>
                <a:spcPct val="115000"/>
              </a:lnSpc>
            </a:pPr>
            <a:r>
              <a:rPr lang="en" sz="3500" b="1" u="sng" dirty="0">
                <a:solidFill>
                  <a:schemeClr val="dk1"/>
                </a:solidFill>
                <a:latin typeface="Calibri" panose="020F0502020204030204" pitchFamily="34" charset="0"/>
                <a:ea typeface="Droid Serif"/>
                <a:cs typeface="Droid Serif"/>
                <a:sym typeface="Droid Serif"/>
              </a:rPr>
              <a:t>Fig 2:</a:t>
            </a:r>
            <a:r>
              <a:rPr lang="en" sz="3500" dirty="0">
                <a:solidFill>
                  <a:schemeClr val="dk1"/>
                </a:solidFill>
                <a:latin typeface="Calibri" panose="020F0502020204030204" pitchFamily="34" charset="0"/>
                <a:ea typeface="Droid Serif"/>
                <a:cs typeface="Droid Serif"/>
                <a:sym typeface="Droid Serif"/>
              </a:rPr>
              <a:t> </a:t>
            </a:r>
            <a:r>
              <a:rPr lang="en" sz="3500" b="1" dirty="0">
                <a:solidFill>
                  <a:schemeClr val="dk1"/>
                </a:solidFill>
                <a:latin typeface="Calibri" panose="020F0502020204030204" pitchFamily="34" charset="0"/>
                <a:ea typeface="Droid Serif"/>
                <a:cs typeface="Droid Serif"/>
                <a:sym typeface="Droid Serif"/>
              </a:rPr>
              <a:t>Correlation between Genotype Richness and Productivity</a:t>
            </a:r>
            <a:r>
              <a:rPr lang="en" sz="3500" dirty="0">
                <a:solidFill>
                  <a:schemeClr val="dk1"/>
                </a:solidFill>
                <a:latin typeface="Calibri" panose="020F0502020204030204" pitchFamily="34" charset="0"/>
                <a:ea typeface="Droid Serif"/>
                <a:cs typeface="Droid Serif"/>
                <a:sym typeface="Droid Serif"/>
              </a:rPr>
              <a:t> [r</a:t>
            </a:r>
            <a:r>
              <a:rPr lang="en" sz="3500" baseline="30000" dirty="0">
                <a:solidFill>
                  <a:schemeClr val="dk1"/>
                </a:solidFill>
                <a:latin typeface="Calibri" panose="020F0502020204030204" pitchFamily="34" charset="0"/>
                <a:ea typeface="Droid Serif"/>
                <a:cs typeface="Droid Serif"/>
                <a:sym typeface="Droid Serif"/>
              </a:rPr>
              <a:t>2</a:t>
            </a:r>
            <a:r>
              <a:rPr lang="en" sz="3500" dirty="0">
                <a:solidFill>
                  <a:schemeClr val="dk1"/>
                </a:solidFill>
                <a:latin typeface="Calibri" panose="020F0502020204030204" pitchFamily="34" charset="0"/>
                <a:ea typeface="Droid Serif"/>
                <a:cs typeface="Droid Serif"/>
                <a:sym typeface="Droid Serif"/>
              </a:rPr>
              <a:t>=-.001977, p=.4833&gt;.05]</a:t>
            </a:r>
          </a:p>
        </p:txBody>
      </p:sp>
      <p:sp>
        <p:nvSpPr>
          <p:cNvPr id="79" name="Shape 79"/>
          <p:cNvSpPr txBox="1"/>
          <p:nvPr/>
        </p:nvSpPr>
        <p:spPr>
          <a:xfrm>
            <a:off x="22191494" y="27984060"/>
            <a:ext cx="14339520" cy="1560960"/>
          </a:xfrm>
          <a:prstGeom prst="rect">
            <a:avLst/>
          </a:prstGeom>
          <a:noFill/>
          <a:ln>
            <a:noFill/>
          </a:ln>
        </p:spPr>
        <p:txBody>
          <a:bodyPr lIns="438840" tIns="438840" rIns="438840" bIns="438840" anchor="t" anchorCtr="0">
            <a:noAutofit/>
          </a:bodyPr>
          <a:lstStyle/>
          <a:p>
            <a:pPr>
              <a:lnSpc>
                <a:spcPct val="115000"/>
              </a:lnSpc>
            </a:pPr>
            <a:r>
              <a:rPr lang="en" sz="3500" b="1" u="sng" dirty="0">
                <a:solidFill>
                  <a:schemeClr val="dk1"/>
                </a:solidFill>
                <a:latin typeface="Calibri" panose="020F0502020204030204" pitchFamily="34" charset="0"/>
                <a:ea typeface="Droid Serif"/>
                <a:cs typeface="Droid Serif"/>
                <a:sym typeface="Droid Serif"/>
              </a:rPr>
              <a:t>Fig 3:</a:t>
            </a:r>
            <a:r>
              <a:rPr lang="en" sz="3500" dirty="0">
                <a:solidFill>
                  <a:schemeClr val="dk1"/>
                </a:solidFill>
                <a:latin typeface="Calibri" panose="020F0502020204030204" pitchFamily="34" charset="0"/>
                <a:ea typeface="Droid Serif"/>
                <a:cs typeface="Droid Serif"/>
                <a:sym typeface="Droid Serif"/>
              </a:rPr>
              <a:t> </a:t>
            </a:r>
            <a:r>
              <a:rPr lang="en" sz="3500" b="1" dirty="0">
                <a:solidFill>
                  <a:schemeClr val="dk1"/>
                </a:solidFill>
                <a:latin typeface="Calibri" panose="020F0502020204030204" pitchFamily="34" charset="0"/>
                <a:ea typeface="Droid Serif"/>
                <a:cs typeface="Droid Serif"/>
                <a:sym typeface="Droid Serif"/>
              </a:rPr>
              <a:t>Correlation between Plasticity Index and Productivity </a:t>
            </a:r>
          </a:p>
          <a:p>
            <a:pPr>
              <a:lnSpc>
                <a:spcPct val="115000"/>
              </a:lnSpc>
            </a:pPr>
            <a:r>
              <a:rPr lang="en" sz="3500" dirty="0">
                <a:solidFill>
                  <a:schemeClr val="dk1"/>
                </a:solidFill>
                <a:latin typeface="Calibri" panose="020F0502020204030204" pitchFamily="34" charset="0"/>
                <a:ea typeface="Droid Serif"/>
                <a:cs typeface="Droid Serif"/>
                <a:sym typeface="Droid Serif"/>
              </a:rPr>
              <a:t>[r</a:t>
            </a:r>
            <a:r>
              <a:rPr lang="en" sz="3500" baseline="30000" dirty="0">
                <a:solidFill>
                  <a:schemeClr val="dk1"/>
                </a:solidFill>
                <a:latin typeface="Calibri" panose="020F0502020204030204" pitchFamily="34" charset="0"/>
                <a:ea typeface="Droid Serif"/>
                <a:cs typeface="Droid Serif"/>
                <a:sym typeface="Droid Serif"/>
              </a:rPr>
              <a:t>2</a:t>
            </a:r>
            <a:r>
              <a:rPr lang="en" sz="3500" dirty="0">
                <a:solidFill>
                  <a:schemeClr val="dk1"/>
                </a:solidFill>
                <a:latin typeface="Calibri" panose="020F0502020204030204" pitchFamily="34" charset="0"/>
                <a:ea typeface="Droid Serif"/>
                <a:cs typeface="Droid Serif"/>
                <a:sym typeface="Droid Serif"/>
              </a:rPr>
              <a:t>=.0008058, p=.2737&gt;.05]</a:t>
            </a:r>
          </a:p>
        </p:txBody>
      </p:sp>
      <p:sp>
        <p:nvSpPr>
          <p:cNvPr id="88" name="Shape 88"/>
          <p:cNvSpPr txBox="1"/>
          <p:nvPr/>
        </p:nvSpPr>
        <p:spPr>
          <a:xfrm>
            <a:off x="221880" y="10134718"/>
            <a:ext cx="9187200" cy="14605920"/>
          </a:xfrm>
          <a:prstGeom prst="rect">
            <a:avLst/>
          </a:prstGeom>
          <a:noFill/>
          <a:ln>
            <a:noFill/>
          </a:ln>
        </p:spPr>
        <p:txBody>
          <a:bodyPr lIns="438840" tIns="438840" rIns="438840" bIns="438840" anchor="t" anchorCtr="0">
            <a:noAutofit/>
          </a:bodyPr>
          <a:lstStyle/>
          <a:p>
            <a:endParaRPr sz="36125"/>
          </a:p>
        </p:txBody>
      </p:sp>
      <p:sp>
        <p:nvSpPr>
          <p:cNvPr id="89" name="Shape 89"/>
          <p:cNvSpPr/>
          <p:nvPr/>
        </p:nvSpPr>
        <p:spPr>
          <a:xfrm>
            <a:off x="181034" y="4773506"/>
            <a:ext cx="9228046" cy="28054391"/>
          </a:xfrm>
          <a:prstGeom prst="rect">
            <a:avLst/>
          </a:prstGeom>
          <a:solidFill>
            <a:srgbClr val="FFFFFF"/>
          </a:solidFill>
          <a:ln>
            <a:noFill/>
          </a:ln>
        </p:spPr>
        <p:txBody>
          <a:bodyPr lIns="438840" tIns="438840" rIns="438840" bIns="438840" anchor="ctr" anchorCtr="0">
            <a:noAutofit/>
          </a:bodyPr>
          <a:lstStyle/>
          <a:p>
            <a:endParaRPr sz="36125"/>
          </a:p>
        </p:txBody>
      </p:sp>
      <p:sp>
        <p:nvSpPr>
          <p:cNvPr id="92" name="Shape 92"/>
          <p:cNvSpPr/>
          <p:nvPr/>
        </p:nvSpPr>
        <p:spPr>
          <a:xfrm>
            <a:off x="115041" y="4642518"/>
            <a:ext cx="9342938" cy="429102"/>
          </a:xfrm>
          <a:prstGeom prst="roundRect">
            <a:avLst>
              <a:gd name="adj" fmla="val 16667"/>
            </a:avLst>
          </a:prstGeom>
          <a:solidFill>
            <a:srgbClr val="6D9EEB"/>
          </a:solidFill>
          <a:ln w="9525" cap="flat" cmpd="sng">
            <a:solidFill>
              <a:schemeClr val="dk2"/>
            </a:solidFill>
            <a:prstDash val="solid"/>
            <a:round/>
            <a:headEnd type="none" w="med" len="med"/>
            <a:tailEnd type="none" w="med" len="med"/>
          </a:ln>
        </p:spPr>
        <p:txBody>
          <a:bodyPr lIns="438840" tIns="438840" rIns="438840" bIns="438840" anchor="ctr" anchorCtr="0">
            <a:noAutofit/>
          </a:bodyPr>
          <a:lstStyle/>
          <a:p>
            <a:endParaRPr sz="36125"/>
          </a:p>
        </p:txBody>
      </p:sp>
      <p:sp>
        <p:nvSpPr>
          <p:cNvPr id="93" name="Shape 93"/>
          <p:cNvSpPr txBox="1"/>
          <p:nvPr/>
        </p:nvSpPr>
        <p:spPr>
          <a:xfrm>
            <a:off x="3250329" y="4199065"/>
            <a:ext cx="3013920" cy="999360"/>
          </a:xfrm>
          <a:prstGeom prst="rect">
            <a:avLst/>
          </a:prstGeom>
          <a:noFill/>
          <a:ln>
            <a:noFill/>
          </a:ln>
        </p:spPr>
        <p:txBody>
          <a:bodyPr lIns="438840" tIns="438840" rIns="438840" bIns="438840" anchor="t" anchorCtr="0">
            <a:noAutofit/>
          </a:bodyPr>
          <a:lstStyle/>
          <a:p>
            <a:r>
              <a:rPr lang="en" sz="2880" b="1" dirty="0">
                <a:solidFill>
                  <a:srgbClr val="FFFFFF"/>
                </a:solidFill>
              </a:rPr>
              <a:t>METHODS</a:t>
            </a:r>
          </a:p>
        </p:txBody>
      </p:sp>
      <p:pic>
        <p:nvPicPr>
          <p:cNvPr id="95" name="Shape 95"/>
          <p:cNvPicPr preferRelativeResize="0"/>
          <p:nvPr/>
        </p:nvPicPr>
        <p:blipFill rotWithShape="1">
          <a:blip r:embed="rId7">
            <a:alphaModFix/>
          </a:blip>
          <a:srcRect r="37550"/>
          <a:stretch/>
        </p:blipFill>
        <p:spPr>
          <a:xfrm>
            <a:off x="294648" y="13726719"/>
            <a:ext cx="15395629" cy="8750057"/>
          </a:xfrm>
          <a:prstGeom prst="rect">
            <a:avLst/>
          </a:prstGeom>
          <a:noFill/>
          <a:ln>
            <a:noFill/>
          </a:ln>
        </p:spPr>
      </p:pic>
      <p:pic>
        <p:nvPicPr>
          <p:cNvPr id="97" name="Shape 97"/>
          <p:cNvPicPr preferRelativeResize="0"/>
          <p:nvPr/>
        </p:nvPicPr>
        <p:blipFill rotWithShape="1">
          <a:blip r:embed="rId8">
            <a:alphaModFix/>
          </a:blip>
          <a:srcRect t="12409" b="12009"/>
          <a:stretch/>
        </p:blipFill>
        <p:spPr>
          <a:xfrm>
            <a:off x="422183" y="21958265"/>
            <a:ext cx="8748200" cy="3763108"/>
          </a:xfrm>
          <a:prstGeom prst="rect">
            <a:avLst/>
          </a:prstGeom>
          <a:noFill/>
          <a:ln>
            <a:noFill/>
          </a:ln>
        </p:spPr>
      </p:pic>
      <p:pic>
        <p:nvPicPr>
          <p:cNvPr id="98" name="Shape 98"/>
          <p:cNvPicPr preferRelativeResize="0"/>
          <p:nvPr/>
        </p:nvPicPr>
        <p:blipFill rotWithShape="1">
          <a:blip r:embed="rId9">
            <a:alphaModFix/>
          </a:blip>
          <a:srcRect t="13848" b="10458"/>
          <a:stretch/>
        </p:blipFill>
        <p:spPr>
          <a:xfrm>
            <a:off x="422183" y="25935283"/>
            <a:ext cx="8748200" cy="3340592"/>
          </a:xfrm>
          <a:prstGeom prst="rect">
            <a:avLst/>
          </a:prstGeom>
          <a:noFill/>
          <a:ln>
            <a:noFill/>
          </a:ln>
        </p:spPr>
      </p:pic>
      <p:sp>
        <p:nvSpPr>
          <p:cNvPr id="99" name="Shape 99"/>
          <p:cNvSpPr txBox="1"/>
          <p:nvPr/>
        </p:nvSpPr>
        <p:spPr>
          <a:xfrm>
            <a:off x="-163017" y="4891676"/>
            <a:ext cx="9989007" cy="14209545"/>
          </a:xfrm>
          <a:prstGeom prst="rect">
            <a:avLst/>
          </a:prstGeom>
          <a:noFill/>
          <a:ln>
            <a:noFill/>
          </a:ln>
        </p:spPr>
        <p:txBody>
          <a:bodyPr lIns="438840" tIns="219360" rIns="438840" bIns="219360" anchor="t" anchorCtr="0">
            <a:noAutofit/>
          </a:bodyPr>
          <a:lstStyle/>
          <a:p>
            <a:pPr>
              <a:buClr>
                <a:srgbClr val="000000"/>
              </a:buClr>
              <a:buSzPct val="25000"/>
            </a:pPr>
            <a:r>
              <a:rPr lang="en" sz="3500" b="1" u="sng" dirty="0">
                <a:latin typeface="Calibri"/>
                <a:ea typeface="Calibri"/>
                <a:cs typeface="Calibri"/>
                <a:sym typeface="Calibri"/>
              </a:rPr>
              <a:t>Species:</a:t>
            </a:r>
            <a:r>
              <a:rPr lang="en" sz="3500" b="1" dirty="0">
                <a:latin typeface="Calibri"/>
                <a:ea typeface="Calibri"/>
                <a:cs typeface="Calibri"/>
                <a:sym typeface="Calibri"/>
              </a:rPr>
              <a:t> </a:t>
            </a:r>
            <a:r>
              <a:rPr lang="en" sz="3500" i="1" dirty="0">
                <a:latin typeface="Calibri"/>
                <a:ea typeface="Calibri"/>
                <a:cs typeface="Calibri"/>
                <a:sym typeface="Calibri"/>
              </a:rPr>
              <a:t>Arabidopsis thaliana</a:t>
            </a:r>
            <a:r>
              <a:rPr lang="en" sz="3500" dirty="0">
                <a:latin typeface="Calibri"/>
                <a:ea typeface="Calibri"/>
                <a:cs typeface="Calibri"/>
                <a:sym typeface="Calibri"/>
              </a:rPr>
              <a:t> - Genotypes A, B, C, D, E, F from unPAK seed lines.</a:t>
            </a:r>
          </a:p>
          <a:p>
            <a:pPr>
              <a:buClr>
                <a:srgbClr val="000000"/>
              </a:buClr>
              <a:buSzPct val="25000"/>
            </a:pPr>
            <a:r>
              <a:rPr lang="en" sz="3500" b="1" u="sng" dirty="0">
                <a:latin typeface="Calibri"/>
                <a:ea typeface="Calibri"/>
                <a:cs typeface="Calibri"/>
                <a:sym typeface="Calibri"/>
              </a:rPr>
              <a:t>Greenhouse experimental design:</a:t>
            </a:r>
          </a:p>
          <a:p>
            <a:r>
              <a:rPr lang="en" sz="3500" dirty="0">
                <a:latin typeface="Calibri"/>
                <a:ea typeface="Calibri"/>
                <a:cs typeface="Calibri"/>
                <a:sym typeface="Calibri"/>
              </a:rPr>
              <a:t>Seeds were planted according to diversity and water treatment (see table below). Position in pot was randomized.</a:t>
            </a:r>
          </a:p>
          <a:p>
            <a:r>
              <a:rPr lang="en" sz="3500" dirty="0">
                <a:solidFill>
                  <a:schemeClr val="dk1"/>
                </a:solidFill>
              </a:rPr>
              <a:t>➤ </a:t>
            </a:r>
            <a:r>
              <a:rPr lang="en" sz="3500" dirty="0">
                <a:latin typeface="Calibri"/>
                <a:ea typeface="Calibri"/>
                <a:cs typeface="Calibri"/>
                <a:sym typeface="Calibri"/>
              </a:rPr>
              <a:t>Each combination of diversity treatment was duplicated and grown under low-water and high-water treatment.</a:t>
            </a:r>
          </a:p>
          <a:p>
            <a:r>
              <a:rPr lang="en" sz="3500" dirty="0">
                <a:solidFill>
                  <a:schemeClr val="dk1"/>
                </a:solidFill>
              </a:rPr>
              <a:t>➤ </a:t>
            </a:r>
            <a:r>
              <a:rPr lang="en" sz="3500" dirty="0">
                <a:latin typeface="Calibri"/>
                <a:ea typeface="Calibri"/>
                <a:cs typeface="Calibri"/>
                <a:sym typeface="Calibri"/>
              </a:rPr>
              <a:t>Low water treatment: each pot was given 25 mL every 2 days for the first 2 weeks, then 50 mL every 2 days</a:t>
            </a:r>
          </a:p>
          <a:p>
            <a:r>
              <a:rPr lang="en" sz="3500" dirty="0">
                <a:solidFill>
                  <a:schemeClr val="dk1"/>
                </a:solidFill>
              </a:rPr>
              <a:t>➤ </a:t>
            </a:r>
            <a:r>
              <a:rPr lang="en" sz="3500" dirty="0">
                <a:latin typeface="Calibri"/>
                <a:ea typeface="Calibri"/>
                <a:cs typeface="Calibri"/>
                <a:sym typeface="Calibri"/>
              </a:rPr>
              <a:t>High water treatment: each pot was given 50 mL every 2 days for the first 2 weeks, then 100 mL every 2 days </a:t>
            </a:r>
          </a:p>
          <a:p>
            <a:pPr marL="822960" indent="-822960">
              <a:buClr>
                <a:srgbClr val="000000"/>
              </a:buClr>
            </a:pPr>
            <a:endParaRPr sz="3500" dirty="0">
              <a:latin typeface="Calibri"/>
              <a:ea typeface="Calibri"/>
              <a:cs typeface="Calibri"/>
              <a:sym typeface="Calibri"/>
            </a:endParaRPr>
          </a:p>
          <a:p>
            <a:pPr>
              <a:buClr>
                <a:srgbClr val="000000"/>
              </a:buClr>
              <a:buSzPct val="25000"/>
            </a:pPr>
            <a:r>
              <a:rPr lang="en" sz="3500" dirty="0">
                <a:latin typeface="Calibri"/>
                <a:ea typeface="Calibri"/>
                <a:cs typeface="Calibri"/>
                <a:sym typeface="Calibri"/>
              </a:rPr>
              <a:t> </a:t>
            </a:r>
          </a:p>
          <a:p>
            <a:pPr lvl="1">
              <a:buClr>
                <a:srgbClr val="000000"/>
              </a:buClr>
            </a:pPr>
            <a:endParaRPr sz="3500" i="1" dirty="0">
              <a:latin typeface="Calibri"/>
              <a:ea typeface="Calibri"/>
              <a:cs typeface="Calibri"/>
              <a:sym typeface="Calibri"/>
            </a:endParaRPr>
          </a:p>
          <a:p>
            <a:pPr marL="2194560" lvl="1">
              <a:buClr>
                <a:srgbClr val="000000"/>
              </a:buClr>
            </a:pPr>
            <a:endParaRPr sz="3500" i="1" dirty="0">
              <a:latin typeface="Calibri"/>
              <a:ea typeface="Calibri"/>
              <a:cs typeface="Calibri"/>
              <a:sym typeface="Calibri"/>
            </a:endParaRPr>
          </a:p>
          <a:p>
            <a:pPr marL="2194560" lvl="1">
              <a:buClr>
                <a:srgbClr val="000000"/>
              </a:buClr>
            </a:pPr>
            <a:endParaRPr sz="3500" i="1" dirty="0">
              <a:latin typeface="Calibri"/>
              <a:ea typeface="Calibri"/>
              <a:cs typeface="Calibri"/>
              <a:sym typeface="Calibri"/>
            </a:endParaRPr>
          </a:p>
          <a:p>
            <a:pPr marL="2194560" lvl="1">
              <a:buClr>
                <a:srgbClr val="000000"/>
              </a:buClr>
            </a:pPr>
            <a:endParaRPr sz="3500" i="1" dirty="0">
              <a:latin typeface="Calibri"/>
              <a:ea typeface="Calibri"/>
              <a:cs typeface="Calibri"/>
              <a:sym typeface="Calibri"/>
            </a:endParaRPr>
          </a:p>
          <a:p>
            <a:pPr marL="2194560" lvl="1">
              <a:buClr>
                <a:srgbClr val="000000"/>
              </a:buClr>
            </a:pPr>
            <a:endParaRPr sz="3500" i="1" dirty="0">
              <a:latin typeface="Calibri"/>
              <a:ea typeface="Calibri"/>
              <a:cs typeface="Calibri"/>
              <a:sym typeface="Calibri"/>
            </a:endParaRPr>
          </a:p>
          <a:p>
            <a:pPr marL="2194560" lvl="1">
              <a:buClr>
                <a:srgbClr val="000000"/>
              </a:buClr>
            </a:pPr>
            <a:endParaRPr sz="3500" i="1" dirty="0">
              <a:latin typeface="Calibri"/>
              <a:ea typeface="Calibri"/>
              <a:cs typeface="Calibri"/>
              <a:sym typeface="Calibri"/>
            </a:endParaRPr>
          </a:p>
          <a:p>
            <a:pPr marL="2194560" lvl="1">
              <a:buClr>
                <a:srgbClr val="000000"/>
              </a:buClr>
            </a:pPr>
            <a:endParaRPr sz="3500" i="1" dirty="0">
              <a:latin typeface="Calibri"/>
              <a:ea typeface="Calibri"/>
              <a:cs typeface="Calibri"/>
              <a:sym typeface="Calibri"/>
            </a:endParaRPr>
          </a:p>
          <a:p>
            <a:pPr marL="2194560" lvl="1">
              <a:buClr>
                <a:srgbClr val="000000"/>
              </a:buClr>
            </a:pPr>
            <a:endParaRPr sz="3500" i="1" dirty="0">
              <a:latin typeface="Calibri"/>
              <a:ea typeface="Calibri"/>
              <a:cs typeface="Calibri"/>
              <a:sym typeface="Calibri"/>
            </a:endParaRPr>
          </a:p>
          <a:p>
            <a:pPr marL="2194560" lvl="1">
              <a:buClr>
                <a:srgbClr val="000000"/>
              </a:buClr>
            </a:pPr>
            <a:endParaRPr sz="3500" i="1" dirty="0">
              <a:latin typeface="Calibri"/>
              <a:ea typeface="Calibri"/>
              <a:cs typeface="Calibri"/>
              <a:sym typeface="Calibri"/>
            </a:endParaRPr>
          </a:p>
          <a:p>
            <a:pPr marL="2194560" lvl="1">
              <a:buClr>
                <a:srgbClr val="000000"/>
              </a:buClr>
            </a:pPr>
            <a:endParaRPr sz="3500" i="1" dirty="0">
              <a:latin typeface="Calibri"/>
              <a:ea typeface="Calibri"/>
              <a:cs typeface="Calibri"/>
              <a:sym typeface="Calibri"/>
            </a:endParaRPr>
          </a:p>
          <a:p>
            <a:pPr marL="2194560" lvl="1">
              <a:buClr>
                <a:srgbClr val="000000"/>
              </a:buClr>
            </a:pPr>
            <a:endParaRPr sz="3500" i="1" dirty="0">
              <a:latin typeface="Calibri"/>
              <a:ea typeface="Calibri"/>
              <a:cs typeface="Calibri"/>
              <a:sym typeface="Calibri"/>
            </a:endParaRPr>
          </a:p>
          <a:p>
            <a:pPr lvl="1">
              <a:buClr>
                <a:srgbClr val="000000"/>
              </a:buClr>
            </a:pPr>
            <a:endParaRPr sz="3500" b="1" dirty="0">
              <a:latin typeface="Calibri"/>
              <a:ea typeface="Calibri"/>
              <a:cs typeface="Calibri"/>
              <a:sym typeface="Calibri"/>
            </a:endParaRPr>
          </a:p>
          <a:p>
            <a:pPr marL="2194560" lvl="1">
              <a:buClr>
                <a:srgbClr val="000000"/>
              </a:buClr>
            </a:pPr>
            <a:endParaRPr sz="3500" b="1" dirty="0">
              <a:latin typeface="Calibri"/>
              <a:ea typeface="Calibri"/>
              <a:cs typeface="Calibri"/>
              <a:sym typeface="Calibri"/>
            </a:endParaRPr>
          </a:p>
          <a:p>
            <a:pPr lvl="1">
              <a:buClr>
                <a:srgbClr val="000000"/>
              </a:buClr>
            </a:pPr>
            <a:endParaRPr sz="3500" b="1" dirty="0">
              <a:latin typeface="Calibri"/>
              <a:ea typeface="Calibri"/>
              <a:cs typeface="Calibri"/>
              <a:sym typeface="Calibri"/>
            </a:endParaRPr>
          </a:p>
          <a:p>
            <a:pPr lvl="1">
              <a:buClr>
                <a:srgbClr val="000000"/>
              </a:buClr>
            </a:pPr>
            <a:endParaRPr lang="en-US" sz="3500" b="1" dirty="0" smtClean="0">
              <a:latin typeface="Calibri"/>
              <a:ea typeface="Calibri"/>
              <a:cs typeface="Calibri"/>
              <a:sym typeface="Calibri"/>
            </a:endParaRPr>
          </a:p>
          <a:p>
            <a:pPr lvl="1">
              <a:buClr>
                <a:srgbClr val="000000"/>
              </a:buClr>
            </a:pPr>
            <a:endParaRPr lang="en-US" sz="3500" b="1" dirty="0">
              <a:latin typeface="Calibri"/>
              <a:ea typeface="Calibri"/>
              <a:cs typeface="Calibri"/>
              <a:sym typeface="Calibri"/>
            </a:endParaRPr>
          </a:p>
          <a:p>
            <a:pPr lvl="1">
              <a:buClr>
                <a:srgbClr val="000000"/>
              </a:buClr>
            </a:pPr>
            <a:endParaRPr lang="en-US" sz="3500" b="1" dirty="0" smtClean="0">
              <a:latin typeface="Calibri"/>
              <a:ea typeface="Calibri"/>
              <a:cs typeface="Calibri"/>
              <a:sym typeface="Calibri"/>
            </a:endParaRPr>
          </a:p>
          <a:p>
            <a:pPr lvl="1">
              <a:buClr>
                <a:srgbClr val="000000"/>
              </a:buClr>
            </a:pPr>
            <a:endParaRPr lang="en-US" sz="3500" b="1" dirty="0">
              <a:latin typeface="Calibri"/>
              <a:ea typeface="Calibri"/>
              <a:cs typeface="Calibri"/>
              <a:sym typeface="Calibri"/>
            </a:endParaRPr>
          </a:p>
          <a:p>
            <a:pPr lvl="1">
              <a:buClr>
                <a:srgbClr val="000000"/>
              </a:buClr>
            </a:pPr>
            <a:endParaRPr lang="en-US" sz="3500" b="1" dirty="0" smtClean="0">
              <a:latin typeface="Calibri"/>
              <a:ea typeface="Calibri"/>
              <a:cs typeface="Calibri"/>
              <a:sym typeface="Calibri"/>
            </a:endParaRPr>
          </a:p>
          <a:p>
            <a:pPr lvl="1">
              <a:buClr>
                <a:srgbClr val="000000"/>
              </a:buClr>
            </a:pPr>
            <a:endParaRPr lang="en-US" sz="3500" b="1" dirty="0">
              <a:latin typeface="Calibri"/>
              <a:ea typeface="Calibri"/>
              <a:cs typeface="Calibri"/>
              <a:sym typeface="Calibri"/>
            </a:endParaRPr>
          </a:p>
          <a:p>
            <a:pPr lvl="1">
              <a:buClr>
                <a:srgbClr val="000000"/>
              </a:buClr>
            </a:pPr>
            <a:endParaRPr lang="en-US" sz="3500" b="1" dirty="0" smtClean="0">
              <a:latin typeface="Calibri"/>
              <a:ea typeface="Calibri"/>
              <a:cs typeface="Calibri"/>
              <a:sym typeface="Calibri"/>
            </a:endParaRPr>
          </a:p>
          <a:p>
            <a:pPr lvl="1">
              <a:buClr>
                <a:srgbClr val="000000"/>
              </a:buClr>
            </a:pPr>
            <a:endParaRPr lang="en-US" sz="3500" b="1" dirty="0">
              <a:latin typeface="Calibri"/>
              <a:ea typeface="Calibri"/>
              <a:cs typeface="Calibri"/>
              <a:sym typeface="Calibri"/>
            </a:endParaRPr>
          </a:p>
          <a:p>
            <a:pPr lvl="1">
              <a:buClr>
                <a:srgbClr val="000000"/>
              </a:buClr>
            </a:pPr>
            <a:endParaRPr lang="en-US" sz="3500" b="1" dirty="0" smtClean="0">
              <a:latin typeface="Calibri"/>
              <a:ea typeface="Calibri"/>
              <a:cs typeface="Calibri"/>
              <a:sym typeface="Calibri"/>
            </a:endParaRPr>
          </a:p>
          <a:p>
            <a:pPr lvl="1">
              <a:buClr>
                <a:srgbClr val="000000"/>
              </a:buClr>
            </a:pPr>
            <a:endParaRPr lang="en-US" sz="3500" b="1" dirty="0">
              <a:latin typeface="Calibri"/>
              <a:ea typeface="Calibri"/>
              <a:cs typeface="Calibri"/>
              <a:sym typeface="Calibri"/>
            </a:endParaRPr>
          </a:p>
          <a:p>
            <a:pPr lvl="1">
              <a:buClr>
                <a:srgbClr val="000000"/>
              </a:buClr>
            </a:pPr>
            <a:endParaRPr lang="en-US" sz="3500" b="1" dirty="0" smtClean="0">
              <a:latin typeface="Calibri"/>
              <a:ea typeface="Calibri"/>
              <a:cs typeface="Calibri"/>
              <a:sym typeface="Calibri"/>
            </a:endParaRPr>
          </a:p>
          <a:p>
            <a:pPr lvl="1">
              <a:buClr>
                <a:srgbClr val="000000"/>
              </a:buClr>
            </a:pPr>
            <a:endParaRPr lang="en-US" sz="3500" b="1" dirty="0">
              <a:latin typeface="Calibri"/>
              <a:ea typeface="Calibri"/>
              <a:cs typeface="Calibri"/>
              <a:sym typeface="Calibri"/>
            </a:endParaRPr>
          </a:p>
          <a:p>
            <a:pPr lvl="1">
              <a:buClr>
                <a:srgbClr val="000000"/>
              </a:buClr>
            </a:pPr>
            <a:endParaRPr lang="en-US" sz="3000" b="1" dirty="0" smtClean="0">
              <a:latin typeface="Calibri"/>
              <a:ea typeface="Calibri"/>
              <a:cs typeface="Calibri"/>
              <a:sym typeface="Calibri"/>
            </a:endParaRPr>
          </a:p>
          <a:p>
            <a:pPr lvl="1">
              <a:buClr>
                <a:srgbClr val="000000"/>
              </a:buClr>
            </a:pPr>
            <a:endParaRPr sz="3000" b="1" dirty="0" smtClean="0">
              <a:latin typeface="Calibri"/>
              <a:ea typeface="Calibri"/>
              <a:cs typeface="Calibri"/>
              <a:sym typeface="Calibri"/>
            </a:endParaRPr>
          </a:p>
          <a:p>
            <a:pPr lvl="1">
              <a:buClr>
                <a:srgbClr val="000000"/>
              </a:buClr>
              <a:buSzPct val="25000"/>
            </a:pPr>
            <a:endParaRPr lang="en" sz="3500" b="1" u="sng" dirty="0" smtClean="0">
              <a:latin typeface="Calibri"/>
              <a:ea typeface="Calibri"/>
              <a:cs typeface="Calibri"/>
              <a:sym typeface="Calibri"/>
            </a:endParaRPr>
          </a:p>
          <a:p>
            <a:pPr lvl="1">
              <a:buClr>
                <a:srgbClr val="000000"/>
              </a:buClr>
              <a:buSzPct val="25000"/>
            </a:pPr>
            <a:r>
              <a:rPr lang="en" sz="3500" b="1" u="sng" dirty="0" smtClean="0">
                <a:latin typeface="Calibri"/>
                <a:ea typeface="Calibri"/>
                <a:cs typeface="Calibri"/>
                <a:sym typeface="Calibri"/>
              </a:rPr>
              <a:t>Data </a:t>
            </a:r>
            <a:r>
              <a:rPr lang="en" sz="3500" b="1" u="sng" dirty="0">
                <a:latin typeface="Calibri"/>
                <a:ea typeface="Calibri"/>
                <a:cs typeface="Calibri"/>
                <a:sym typeface="Calibri"/>
              </a:rPr>
              <a:t>collection:</a:t>
            </a:r>
          </a:p>
          <a:p>
            <a:r>
              <a:rPr lang="en" sz="3500" dirty="0">
                <a:solidFill>
                  <a:schemeClr val="dk1"/>
                </a:solidFill>
              </a:rPr>
              <a:t>➤ </a:t>
            </a:r>
            <a:r>
              <a:rPr lang="en" sz="3500" dirty="0">
                <a:latin typeface="Calibri"/>
                <a:ea typeface="Calibri"/>
                <a:cs typeface="Calibri"/>
                <a:sym typeface="Calibri"/>
              </a:rPr>
              <a:t>Experiment was terminated after 48 days.</a:t>
            </a:r>
          </a:p>
          <a:p>
            <a:r>
              <a:rPr lang="en" sz="3500" dirty="0">
                <a:solidFill>
                  <a:schemeClr val="dk1"/>
                </a:solidFill>
              </a:rPr>
              <a:t>➤ </a:t>
            </a:r>
            <a:r>
              <a:rPr lang="en" sz="3500" dirty="0">
                <a:latin typeface="Calibri"/>
                <a:ea typeface="Calibri"/>
                <a:cs typeface="Calibri"/>
                <a:sym typeface="Calibri"/>
              </a:rPr>
              <a:t>Measured: specific leaf area of a single harvested leaf, plant fitness (number of seed pods), aboveground biomass of each harvested and dried </a:t>
            </a:r>
            <a:r>
              <a:rPr lang="en" sz="3500" dirty="0" smtClean="0">
                <a:latin typeface="Calibri"/>
                <a:ea typeface="Calibri"/>
                <a:cs typeface="Calibri"/>
                <a:sym typeface="Calibri"/>
              </a:rPr>
              <a:t>individual.</a:t>
            </a:r>
            <a:endParaRPr lang="en" sz="3500" dirty="0">
              <a:latin typeface="Calibri"/>
              <a:ea typeface="Calibri"/>
              <a:cs typeface="Calibri"/>
              <a:sym typeface="Calibri"/>
            </a:endParaRPr>
          </a:p>
        </p:txBody>
      </p:sp>
      <p:sp>
        <p:nvSpPr>
          <p:cNvPr id="101" name="Shape 101"/>
          <p:cNvSpPr txBox="1"/>
          <p:nvPr/>
        </p:nvSpPr>
        <p:spPr>
          <a:xfrm>
            <a:off x="15677761" y="16029271"/>
            <a:ext cx="2236320" cy="1560960"/>
          </a:xfrm>
          <a:prstGeom prst="rect">
            <a:avLst/>
          </a:prstGeom>
          <a:noFill/>
          <a:ln>
            <a:noFill/>
          </a:ln>
        </p:spPr>
        <p:txBody>
          <a:bodyPr lIns="438840" tIns="438840" rIns="438840" bIns="438840" anchor="t" anchorCtr="0">
            <a:noAutofit/>
          </a:bodyPr>
          <a:lstStyle/>
          <a:p>
            <a:r>
              <a:rPr lang="en" sz="4320" dirty="0">
                <a:latin typeface="Droid Serif"/>
                <a:ea typeface="Droid Serif"/>
                <a:cs typeface="Droid Serif"/>
                <a:sym typeface="Droid Serif"/>
              </a:rPr>
              <a:t>(A)</a:t>
            </a:r>
          </a:p>
        </p:txBody>
      </p:sp>
      <p:sp>
        <p:nvSpPr>
          <p:cNvPr id="2" name="Rectangle 1"/>
          <p:cNvSpPr/>
          <p:nvPr/>
        </p:nvSpPr>
        <p:spPr>
          <a:xfrm>
            <a:off x="9623367" y="4997102"/>
            <a:ext cx="24692485" cy="4568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Shape 65"/>
          <p:cNvSpPr/>
          <p:nvPr/>
        </p:nvSpPr>
        <p:spPr>
          <a:xfrm>
            <a:off x="9536239" y="4642518"/>
            <a:ext cx="24798240" cy="429102"/>
          </a:xfrm>
          <a:prstGeom prst="roundRect">
            <a:avLst>
              <a:gd name="adj" fmla="val 16667"/>
            </a:avLst>
          </a:prstGeom>
          <a:solidFill>
            <a:srgbClr val="6D9EEB"/>
          </a:solidFill>
          <a:ln w="9525" cap="flat" cmpd="sng">
            <a:solidFill>
              <a:schemeClr val="dk2"/>
            </a:solidFill>
            <a:prstDash val="solid"/>
            <a:round/>
            <a:headEnd type="none" w="med" len="med"/>
            <a:tailEnd type="none" w="med" len="med"/>
          </a:ln>
        </p:spPr>
        <p:txBody>
          <a:bodyPr lIns="438840" tIns="438840" rIns="438840" bIns="438840" anchor="ctr" anchorCtr="0">
            <a:noAutofit/>
          </a:bodyPr>
          <a:lstStyle/>
          <a:p>
            <a:endParaRPr sz="36125"/>
          </a:p>
        </p:txBody>
      </p:sp>
      <p:sp>
        <p:nvSpPr>
          <p:cNvPr id="53" name="Shape 66"/>
          <p:cNvSpPr txBox="1"/>
          <p:nvPr/>
        </p:nvSpPr>
        <p:spPr>
          <a:xfrm flipH="1">
            <a:off x="19620147" y="4214952"/>
            <a:ext cx="3744554" cy="948591"/>
          </a:xfrm>
          <a:prstGeom prst="rect">
            <a:avLst/>
          </a:prstGeom>
          <a:noFill/>
          <a:ln>
            <a:noFill/>
          </a:ln>
        </p:spPr>
        <p:txBody>
          <a:bodyPr lIns="438840" tIns="438840" rIns="438840" bIns="438840" anchor="t" anchorCtr="0">
            <a:noAutofit/>
          </a:bodyPr>
          <a:lstStyle/>
          <a:p>
            <a:r>
              <a:rPr lang="en" sz="2880" b="1" dirty="0" smtClean="0">
                <a:solidFill>
                  <a:srgbClr val="FFFFFF"/>
                </a:solidFill>
              </a:rPr>
              <a:t>INTRODUCTION</a:t>
            </a:r>
            <a:endParaRPr lang="en" sz="2880" b="1" dirty="0">
              <a:solidFill>
                <a:srgbClr val="FFFFFF"/>
              </a:solidFill>
            </a:endParaRPr>
          </a:p>
        </p:txBody>
      </p:sp>
      <p:sp>
        <p:nvSpPr>
          <p:cNvPr id="4" name="TextBox 3"/>
          <p:cNvSpPr txBox="1"/>
          <p:nvPr/>
        </p:nvSpPr>
        <p:spPr>
          <a:xfrm>
            <a:off x="13409312" y="5164236"/>
            <a:ext cx="14908513" cy="4401205"/>
          </a:xfrm>
          <a:prstGeom prst="rect">
            <a:avLst/>
          </a:prstGeom>
          <a:noFill/>
        </p:spPr>
        <p:txBody>
          <a:bodyPr wrap="square" rtlCol="0">
            <a:spAutoFit/>
          </a:bodyPr>
          <a:lstStyle/>
          <a:p>
            <a:pPr algn="just"/>
            <a:r>
              <a:rPr lang="en" sz="3500" dirty="0" smtClean="0">
                <a:latin typeface="Calibri"/>
                <a:ea typeface="Calibri"/>
                <a:cs typeface="Calibri"/>
                <a:sym typeface="Calibri"/>
              </a:rPr>
              <a:t>Studies have suggested that intraspecific genetic </a:t>
            </a:r>
            <a:r>
              <a:rPr lang="en" sz="3500" dirty="0">
                <a:latin typeface="Calibri"/>
                <a:ea typeface="Calibri"/>
                <a:cs typeface="Calibri"/>
                <a:sym typeface="Calibri"/>
              </a:rPr>
              <a:t>diversity </a:t>
            </a:r>
            <a:r>
              <a:rPr lang="en" sz="3500" dirty="0" smtClean="0">
                <a:latin typeface="Calibri"/>
                <a:ea typeface="Calibri"/>
                <a:cs typeface="Calibri"/>
                <a:sym typeface="Calibri"/>
              </a:rPr>
              <a:t>influences ecosystem structure </a:t>
            </a:r>
            <a:r>
              <a:rPr lang="en" sz="3500" dirty="0">
                <a:latin typeface="Calibri"/>
                <a:ea typeface="Calibri"/>
                <a:cs typeface="Calibri"/>
                <a:sym typeface="Calibri"/>
              </a:rPr>
              <a:t>and </a:t>
            </a:r>
            <a:r>
              <a:rPr lang="en" sz="3500" dirty="0" smtClean="0">
                <a:latin typeface="Calibri"/>
                <a:ea typeface="Calibri"/>
                <a:cs typeface="Calibri"/>
                <a:sym typeface="Calibri"/>
              </a:rPr>
              <a:t>functioning (Whitlock 2014). Epigenetic diversity has been shown to increase productivity by up to 40% in </a:t>
            </a:r>
            <a:r>
              <a:rPr lang="en" sz="3500" i="1" dirty="0" smtClean="0">
                <a:latin typeface="Calibri"/>
                <a:ea typeface="Calibri"/>
                <a:cs typeface="Calibri"/>
                <a:sym typeface="Calibri"/>
              </a:rPr>
              <a:t>Arabidopsis thaliana</a:t>
            </a:r>
            <a:r>
              <a:rPr lang="en" sz="3500" dirty="0" smtClean="0">
                <a:latin typeface="Calibri"/>
                <a:ea typeface="Calibri"/>
                <a:cs typeface="Calibri"/>
                <a:sym typeface="Calibri"/>
              </a:rPr>
              <a:t> populations (Latzel </a:t>
            </a:r>
            <a:r>
              <a:rPr lang="en" sz="3500" i="1" dirty="0" smtClean="0">
                <a:latin typeface="Calibri"/>
                <a:ea typeface="Calibri"/>
                <a:cs typeface="Calibri"/>
                <a:sym typeface="Calibri"/>
              </a:rPr>
              <a:t>et </a:t>
            </a:r>
            <a:r>
              <a:rPr lang="en" sz="3500" i="1" dirty="0">
                <a:latin typeface="Calibri"/>
                <a:ea typeface="Calibri"/>
                <a:cs typeface="Calibri"/>
                <a:sym typeface="Calibri"/>
              </a:rPr>
              <a:t>a</a:t>
            </a:r>
            <a:r>
              <a:rPr lang="en" sz="3500" i="1" dirty="0" smtClean="0">
                <a:latin typeface="Calibri"/>
                <a:ea typeface="Calibri"/>
                <a:cs typeface="Calibri"/>
                <a:sym typeface="Calibri"/>
              </a:rPr>
              <a:t>l</a:t>
            </a:r>
            <a:r>
              <a:rPr lang="en" sz="3500" i="1" dirty="0" smtClean="0">
                <a:latin typeface="Calibri"/>
                <a:ea typeface="Calibri"/>
                <a:cs typeface="Calibri"/>
                <a:sym typeface="Calibri"/>
              </a:rPr>
              <a:t>.</a:t>
            </a:r>
            <a:r>
              <a:rPr lang="en" sz="3500" dirty="0" smtClean="0">
                <a:latin typeface="Calibri"/>
                <a:ea typeface="Calibri"/>
                <a:cs typeface="Calibri"/>
                <a:sym typeface="Calibri"/>
              </a:rPr>
              <a:t> 2013). Phenotypic plasticity (the ability of a genotype to alter its phenotype under varied environmental conditions) </a:t>
            </a:r>
            <a:r>
              <a:rPr lang="en" sz="3500" dirty="0">
                <a:latin typeface="Calibri"/>
                <a:ea typeface="Calibri"/>
                <a:cs typeface="Calibri"/>
                <a:sym typeface="Calibri"/>
              </a:rPr>
              <a:t>has been studied frequently, but the role </a:t>
            </a:r>
            <a:r>
              <a:rPr lang="en" sz="3500" dirty="0" smtClean="0">
                <a:latin typeface="Calibri"/>
                <a:ea typeface="Calibri"/>
                <a:cs typeface="Calibri"/>
                <a:sym typeface="Calibri"/>
              </a:rPr>
              <a:t>it plays </a:t>
            </a:r>
            <a:r>
              <a:rPr lang="en" sz="3500" dirty="0">
                <a:latin typeface="Calibri"/>
                <a:ea typeface="Calibri"/>
                <a:cs typeface="Calibri"/>
                <a:sym typeface="Calibri"/>
              </a:rPr>
              <a:t>on diversity-productivity relationships is not well known. </a:t>
            </a:r>
            <a:r>
              <a:rPr lang="en" sz="3500" dirty="0" smtClean="0">
                <a:latin typeface="Calibri"/>
                <a:ea typeface="Calibri"/>
                <a:cs typeface="Calibri"/>
                <a:sym typeface="Calibri"/>
              </a:rPr>
              <a:t>We conducted a greenhouse experiment to further investigate the roles genetic diversity and phenotypic plasticity play on productivity in plant populations.</a:t>
            </a:r>
            <a:endParaRPr lang="en-US" sz="3500" dirty="0"/>
          </a:p>
        </p:txBody>
      </p:sp>
      <p:sp>
        <p:nvSpPr>
          <p:cNvPr id="5" name="TextBox 4"/>
          <p:cNvSpPr txBox="1"/>
          <p:nvPr/>
        </p:nvSpPr>
        <p:spPr>
          <a:xfrm>
            <a:off x="225723" y="13310894"/>
            <a:ext cx="8705401" cy="400110"/>
          </a:xfrm>
          <a:prstGeom prst="rect">
            <a:avLst/>
          </a:prstGeom>
          <a:noFill/>
        </p:spPr>
        <p:txBody>
          <a:bodyPr wrap="square" rtlCol="0">
            <a:spAutoFit/>
          </a:bodyPr>
          <a:lstStyle/>
          <a:p>
            <a:r>
              <a:rPr lang="en-US" sz="2000" b="1" u="sng" dirty="0" smtClean="0">
                <a:latin typeface="Calibri" panose="020F0502020204030204" pitchFamily="34" charset="0"/>
              </a:rPr>
              <a:t>Table 1: </a:t>
            </a:r>
            <a:r>
              <a:rPr lang="en-US" sz="2000" dirty="0" smtClean="0">
                <a:latin typeface="Calibri" panose="020F0502020204030204" pitchFamily="34" charset="0"/>
              </a:rPr>
              <a:t>Summary of Diversity Treatment, Genotype Richness and given Plasticity</a:t>
            </a:r>
            <a:endParaRPr lang="en-US" sz="2000" dirty="0">
              <a:latin typeface="Calibri" panose="020F0502020204030204" pitchFamily="34" charset="0"/>
            </a:endParaRPr>
          </a:p>
        </p:txBody>
      </p:sp>
      <p:grpSp>
        <p:nvGrpSpPr>
          <p:cNvPr id="6" name="Group 5"/>
          <p:cNvGrpSpPr/>
          <p:nvPr/>
        </p:nvGrpSpPr>
        <p:grpSpPr>
          <a:xfrm>
            <a:off x="9595245" y="11205246"/>
            <a:ext cx="27058193" cy="8724493"/>
            <a:chOff x="9574270" y="12834021"/>
            <a:chExt cx="27079168" cy="8724493"/>
          </a:xfrm>
        </p:grpSpPr>
        <p:grpSp>
          <p:nvGrpSpPr>
            <p:cNvPr id="80" name="Shape 80"/>
            <p:cNvGrpSpPr/>
            <p:nvPr/>
          </p:nvGrpSpPr>
          <p:grpSpPr>
            <a:xfrm>
              <a:off x="9634330" y="12842270"/>
              <a:ext cx="27019108" cy="8716244"/>
              <a:chOff x="2012777" y="1075689"/>
              <a:chExt cx="5628981" cy="1815884"/>
            </a:xfrm>
          </p:grpSpPr>
          <p:grpSp>
            <p:nvGrpSpPr>
              <p:cNvPr id="81" name="Shape 81"/>
              <p:cNvGrpSpPr/>
              <p:nvPr/>
            </p:nvGrpSpPr>
            <p:grpSpPr>
              <a:xfrm>
                <a:off x="3714538" y="1075689"/>
                <a:ext cx="3429859" cy="1232915"/>
                <a:chOff x="3568424" y="1075575"/>
                <a:chExt cx="3137449" cy="1037546"/>
              </a:xfrm>
            </p:grpSpPr>
            <p:pic>
              <p:nvPicPr>
                <p:cNvPr id="83" name="Shape 83"/>
                <p:cNvPicPr preferRelativeResize="0"/>
                <p:nvPr/>
              </p:nvPicPr>
              <p:blipFill>
                <a:blip r:embed="rId10">
                  <a:alphaModFix/>
                </a:blip>
                <a:stretch>
                  <a:fillRect/>
                </a:stretch>
              </p:blipFill>
              <p:spPr>
                <a:xfrm>
                  <a:off x="3568424" y="1075575"/>
                  <a:ext cx="1568724" cy="1037504"/>
                </a:xfrm>
                <a:prstGeom prst="rect">
                  <a:avLst/>
                </a:prstGeom>
                <a:noFill/>
                <a:ln w="9525" cap="flat" cmpd="sng">
                  <a:solidFill>
                    <a:schemeClr val="tx2">
                      <a:lumMod val="75000"/>
                    </a:schemeClr>
                  </a:solidFill>
                  <a:prstDash val="solid"/>
                  <a:round/>
                  <a:headEnd type="none" w="med" len="med"/>
                  <a:tailEnd type="none" w="med" len="med"/>
                </a:ln>
              </p:spPr>
            </p:pic>
            <p:pic>
              <p:nvPicPr>
                <p:cNvPr id="84" name="Shape 84"/>
                <p:cNvPicPr preferRelativeResize="0"/>
                <p:nvPr/>
              </p:nvPicPr>
              <p:blipFill>
                <a:blip r:embed="rId11">
                  <a:alphaModFix/>
                </a:blip>
                <a:stretch>
                  <a:fillRect/>
                </a:stretch>
              </p:blipFill>
              <p:spPr>
                <a:xfrm>
                  <a:off x="5137149" y="1075575"/>
                  <a:ext cx="1568724" cy="1037546"/>
                </a:xfrm>
                <a:prstGeom prst="rect">
                  <a:avLst/>
                </a:prstGeom>
                <a:noFill/>
                <a:ln w="9525" cap="flat" cmpd="sng">
                  <a:solidFill>
                    <a:schemeClr val="tx2">
                      <a:lumMod val="75000"/>
                    </a:schemeClr>
                  </a:solidFill>
                  <a:prstDash val="solid"/>
                  <a:round/>
                  <a:headEnd type="none" w="med" len="med"/>
                  <a:tailEnd type="none" w="med" len="med"/>
                </a:ln>
              </p:spPr>
            </p:pic>
          </p:grpSp>
          <p:grpSp>
            <p:nvGrpSpPr>
              <p:cNvPr id="85" name="Shape 85"/>
              <p:cNvGrpSpPr/>
              <p:nvPr/>
            </p:nvGrpSpPr>
            <p:grpSpPr>
              <a:xfrm>
                <a:off x="2012777" y="2258959"/>
                <a:ext cx="5628981" cy="632614"/>
                <a:chOff x="2012777" y="2258959"/>
                <a:chExt cx="5628981" cy="632614"/>
              </a:xfrm>
            </p:grpSpPr>
            <p:sp>
              <p:nvSpPr>
                <p:cNvPr id="86" name="Shape 86"/>
                <p:cNvSpPr txBox="1"/>
                <p:nvPr/>
              </p:nvSpPr>
              <p:spPr>
                <a:xfrm flipH="1">
                  <a:off x="2012777" y="2258959"/>
                  <a:ext cx="5245800" cy="609900"/>
                </a:xfrm>
                <a:prstGeom prst="rect">
                  <a:avLst/>
                </a:prstGeom>
                <a:noFill/>
                <a:ln>
                  <a:solidFill>
                    <a:schemeClr val="bg1"/>
                  </a:solidFill>
                </a:ln>
              </p:spPr>
              <p:txBody>
                <a:bodyPr lIns="438840" tIns="438840" rIns="438840" bIns="438840" anchor="ctr" anchorCtr="0">
                  <a:noAutofit/>
                </a:bodyPr>
                <a:lstStyle/>
                <a:p>
                  <a:pPr>
                    <a:lnSpc>
                      <a:spcPct val="115000"/>
                    </a:lnSpc>
                    <a:buClr>
                      <a:schemeClr val="dk1"/>
                    </a:buClr>
                    <a:buSzPct val="183333"/>
                  </a:pPr>
                  <a:r>
                    <a:rPr lang="en" sz="3500" b="1" u="sng" dirty="0">
                      <a:solidFill>
                        <a:schemeClr val="dk1"/>
                      </a:solidFill>
                      <a:latin typeface="Calibri" panose="020F0502020204030204" pitchFamily="34" charset="0"/>
                      <a:ea typeface="Droid Serif"/>
                      <a:cs typeface="Droid Serif"/>
                      <a:sym typeface="Droid Serif"/>
                    </a:rPr>
                    <a:t>Fig 1:</a:t>
                  </a:r>
                  <a:r>
                    <a:rPr lang="en" sz="3500" dirty="0">
                      <a:solidFill>
                        <a:schemeClr val="dk1"/>
                      </a:solidFill>
                      <a:latin typeface="Calibri" panose="020F0502020204030204" pitchFamily="34" charset="0"/>
                      <a:ea typeface="Droid Serif"/>
                      <a:cs typeface="Droid Serif"/>
                      <a:sym typeface="Droid Serif"/>
                    </a:rPr>
                    <a:t> </a:t>
                  </a:r>
                  <a:r>
                    <a:rPr lang="en" sz="3500" b="1" dirty="0">
                      <a:solidFill>
                        <a:schemeClr val="dk1"/>
                      </a:solidFill>
                      <a:latin typeface="Calibri" panose="020F0502020204030204" pitchFamily="34" charset="0"/>
                      <a:ea typeface="Droid Serif"/>
                      <a:cs typeface="Droid Serif"/>
                      <a:sym typeface="Droid Serif"/>
                    </a:rPr>
                    <a:t>Effects of drought and non-drought conditions </a:t>
                  </a:r>
                  <a:r>
                    <a:rPr lang="en" sz="3500" b="1" dirty="0" smtClean="0">
                      <a:solidFill>
                        <a:schemeClr val="dk1"/>
                      </a:solidFill>
                      <a:latin typeface="Calibri" panose="020F0502020204030204" pitchFamily="34" charset="0"/>
                      <a:ea typeface="Droid Serif"/>
                      <a:cs typeface="Droid Serif"/>
                      <a:sym typeface="Droid Serif"/>
                    </a:rPr>
                    <a:t>on individuals grown alone for </a:t>
                  </a:r>
                  <a:r>
                    <a:rPr lang="en" sz="3500" b="1" dirty="0">
                      <a:solidFill>
                        <a:schemeClr val="dk1"/>
                      </a:solidFill>
                      <a:latin typeface="Calibri" panose="020F0502020204030204" pitchFamily="34" charset="0"/>
                      <a:ea typeface="Droid Serif"/>
                      <a:cs typeface="Droid Serif"/>
                      <a:sym typeface="Droid Serif"/>
                    </a:rPr>
                    <a:t>(A) Fitness (# of seed pods), </a:t>
                  </a:r>
                  <a:r>
                    <a:rPr lang="en" sz="3500" dirty="0">
                      <a:solidFill>
                        <a:schemeClr val="dk1"/>
                      </a:solidFill>
                      <a:latin typeface="Calibri" panose="020F0502020204030204" pitchFamily="34" charset="0"/>
                      <a:ea typeface="Droid Serif"/>
                      <a:cs typeface="Droid Serif"/>
                      <a:sym typeface="Droid Serif"/>
                    </a:rPr>
                    <a:t>N≈15* [A: r</a:t>
                  </a:r>
                  <a:r>
                    <a:rPr lang="en" sz="3500" baseline="30000" dirty="0">
                      <a:solidFill>
                        <a:schemeClr val="dk1"/>
                      </a:solidFill>
                      <a:latin typeface="Calibri" panose="020F0502020204030204" pitchFamily="34" charset="0"/>
                      <a:ea typeface="Droid Serif"/>
                      <a:cs typeface="Droid Serif"/>
                      <a:sym typeface="Droid Serif"/>
                    </a:rPr>
                    <a:t>2</a:t>
                  </a:r>
                  <a:r>
                    <a:rPr lang="en" sz="3500" dirty="0">
                      <a:solidFill>
                        <a:schemeClr val="dk1"/>
                      </a:solidFill>
                      <a:latin typeface="Calibri" panose="020F0502020204030204" pitchFamily="34" charset="0"/>
                      <a:ea typeface="Droid Serif"/>
                      <a:cs typeface="Droid Serif"/>
                      <a:sym typeface="Droid Serif"/>
                    </a:rPr>
                    <a:t>=3.6e-2] </a:t>
                  </a:r>
                  <a:r>
                    <a:rPr lang="en" sz="3500" dirty="0" smtClean="0">
                      <a:solidFill>
                        <a:schemeClr val="dk1"/>
                      </a:solidFill>
                      <a:latin typeface="Calibri" panose="020F0502020204030204" pitchFamily="34" charset="0"/>
                      <a:ea typeface="Droid Serif"/>
                      <a:cs typeface="Droid Serif"/>
                      <a:sym typeface="Droid Serif"/>
                    </a:rPr>
                    <a:t>[</a:t>
                  </a:r>
                  <a:r>
                    <a:rPr lang="en" sz="3500" dirty="0">
                      <a:solidFill>
                        <a:schemeClr val="dk1"/>
                      </a:solidFill>
                      <a:latin typeface="Calibri" panose="020F0502020204030204" pitchFamily="34" charset="0"/>
                      <a:ea typeface="Droid Serif"/>
                      <a:cs typeface="Droid Serif"/>
                      <a:sym typeface="Droid Serif"/>
                    </a:rPr>
                    <a:t>B: r</a:t>
                  </a:r>
                  <a:r>
                    <a:rPr lang="en" sz="3500" baseline="30000" dirty="0">
                      <a:solidFill>
                        <a:schemeClr val="dk1"/>
                      </a:solidFill>
                      <a:latin typeface="Calibri" panose="020F0502020204030204" pitchFamily="34" charset="0"/>
                      <a:ea typeface="Droid Serif"/>
                      <a:cs typeface="Droid Serif"/>
                      <a:sym typeface="Droid Serif"/>
                    </a:rPr>
                    <a:t>2</a:t>
                  </a:r>
                  <a:r>
                    <a:rPr lang="en" sz="3500" dirty="0">
                      <a:solidFill>
                        <a:schemeClr val="dk1"/>
                      </a:solidFill>
                      <a:latin typeface="Calibri" panose="020F0502020204030204" pitchFamily="34" charset="0"/>
                      <a:ea typeface="Droid Serif"/>
                      <a:cs typeface="Droid Serif"/>
                      <a:sym typeface="Droid Serif"/>
                    </a:rPr>
                    <a:t>=2.1e-4] [C: r</a:t>
                  </a:r>
                  <a:r>
                    <a:rPr lang="en" sz="3500" baseline="30000" dirty="0">
                      <a:solidFill>
                        <a:schemeClr val="dk1"/>
                      </a:solidFill>
                      <a:latin typeface="Calibri" panose="020F0502020204030204" pitchFamily="34" charset="0"/>
                      <a:ea typeface="Droid Serif"/>
                      <a:cs typeface="Droid Serif"/>
                      <a:sym typeface="Droid Serif"/>
                    </a:rPr>
                    <a:t>2</a:t>
                  </a:r>
                  <a:r>
                    <a:rPr lang="en" sz="3500" dirty="0">
                      <a:solidFill>
                        <a:schemeClr val="dk1"/>
                      </a:solidFill>
                      <a:latin typeface="Calibri" panose="020F0502020204030204" pitchFamily="34" charset="0"/>
                      <a:ea typeface="Droid Serif"/>
                      <a:cs typeface="Droid Serif"/>
                      <a:sym typeface="Droid Serif"/>
                    </a:rPr>
                    <a:t>=1.1e-2</a:t>
                  </a:r>
                  <a:r>
                    <a:rPr lang="en" sz="3500" dirty="0" smtClean="0">
                      <a:solidFill>
                        <a:schemeClr val="dk1"/>
                      </a:solidFill>
                      <a:latin typeface="Calibri" panose="020F0502020204030204" pitchFamily="34" charset="0"/>
                      <a:ea typeface="Droid Serif"/>
                      <a:cs typeface="Droid Serif"/>
                      <a:sym typeface="Droid Serif"/>
                    </a:rPr>
                    <a:t>] [</a:t>
                  </a:r>
                  <a:r>
                    <a:rPr lang="en" sz="3500" dirty="0">
                      <a:solidFill>
                        <a:schemeClr val="dk1"/>
                      </a:solidFill>
                      <a:latin typeface="Calibri" panose="020F0502020204030204" pitchFamily="34" charset="0"/>
                      <a:ea typeface="Droid Serif"/>
                      <a:cs typeface="Droid Serif"/>
                      <a:sym typeface="Droid Serif"/>
                    </a:rPr>
                    <a:t>D: r</a:t>
                  </a:r>
                  <a:r>
                    <a:rPr lang="en" sz="3500" baseline="30000" dirty="0">
                      <a:solidFill>
                        <a:schemeClr val="dk1"/>
                      </a:solidFill>
                      <a:latin typeface="Calibri" panose="020F0502020204030204" pitchFamily="34" charset="0"/>
                      <a:ea typeface="Droid Serif"/>
                      <a:cs typeface="Droid Serif"/>
                      <a:sym typeface="Droid Serif"/>
                    </a:rPr>
                    <a:t>2</a:t>
                  </a:r>
                  <a:r>
                    <a:rPr lang="en" sz="3500" dirty="0">
                      <a:solidFill>
                        <a:schemeClr val="dk1"/>
                      </a:solidFill>
                      <a:latin typeface="Calibri" panose="020F0502020204030204" pitchFamily="34" charset="0"/>
                      <a:ea typeface="Droid Serif"/>
                      <a:cs typeface="Droid Serif"/>
                      <a:sym typeface="Droid Serif"/>
                    </a:rPr>
                    <a:t>=4.3e-2] [E: r</a:t>
                  </a:r>
                  <a:r>
                    <a:rPr lang="en" sz="3500" baseline="30000" dirty="0">
                      <a:solidFill>
                        <a:schemeClr val="dk1"/>
                      </a:solidFill>
                      <a:latin typeface="Calibri" panose="020F0502020204030204" pitchFamily="34" charset="0"/>
                      <a:ea typeface="Droid Serif"/>
                      <a:cs typeface="Droid Serif"/>
                      <a:sym typeface="Droid Serif"/>
                    </a:rPr>
                    <a:t>2</a:t>
                  </a:r>
                  <a:r>
                    <a:rPr lang="en" sz="3500" dirty="0">
                      <a:solidFill>
                        <a:schemeClr val="dk1"/>
                      </a:solidFill>
                      <a:latin typeface="Calibri" panose="020F0502020204030204" pitchFamily="34" charset="0"/>
                      <a:ea typeface="Droid Serif"/>
                      <a:cs typeface="Droid Serif"/>
                      <a:sym typeface="Droid Serif"/>
                    </a:rPr>
                    <a:t>=3.5e-1)] [F: r</a:t>
                  </a:r>
                  <a:r>
                    <a:rPr lang="en" sz="3500" baseline="30000" dirty="0">
                      <a:solidFill>
                        <a:schemeClr val="dk1"/>
                      </a:solidFill>
                      <a:latin typeface="Calibri" panose="020F0502020204030204" pitchFamily="34" charset="0"/>
                      <a:ea typeface="Droid Serif"/>
                      <a:cs typeface="Droid Serif"/>
                      <a:sym typeface="Droid Serif"/>
                    </a:rPr>
                    <a:t>2</a:t>
                  </a:r>
                  <a:r>
                    <a:rPr lang="en" sz="3500" dirty="0">
                      <a:solidFill>
                        <a:schemeClr val="dk1"/>
                      </a:solidFill>
                      <a:latin typeface="Calibri" panose="020F0502020204030204" pitchFamily="34" charset="0"/>
                      <a:ea typeface="Droid Serif"/>
                      <a:cs typeface="Droid Serif"/>
                      <a:sym typeface="Droid Serif"/>
                    </a:rPr>
                    <a:t>=9.9e-6]. </a:t>
                  </a:r>
                  <a:r>
                    <a:rPr lang="en" sz="3500" b="1" dirty="0">
                      <a:solidFill>
                        <a:schemeClr val="dk1"/>
                      </a:solidFill>
                      <a:latin typeface="Calibri" panose="020F0502020204030204" pitchFamily="34" charset="0"/>
                      <a:ea typeface="Droid Serif"/>
                      <a:cs typeface="Droid Serif"/>
                      <a:sym typeface="Droid Serif"/>
                    </a:rPr>
                    <a:t>(B) Aboveground Biomass (g), </a:t>
                  </a:r>
                  <a:r>
                    <a:rPr lang="en" sz="3500" dirty="0">
                      <a:solidFill>
                        <a:schemeClr val="dk1"/>
                      </a:solidFill>
                      <a:latin typeface="Calibri" panose="020F0502020204030204" pitchFamily="34" charset="0"/>
                      <a:ea typeface="Droid Serif"/>
                      <a:cs typeface="Droid Serif"/>
                      <a:sym typeface="Droid Serif"/>
                    </a:rPr>
                    <a:t>N≈15* </a:t>
                  </a:r>
                  <a:r>
                    <a:rPr lang="en" sz="3500" dirty="0" smtClean="0">
                      <a:solidFill>
                        <a:schemeClr val="dk1"/>
                      </a:solidFill>
                      <a:latin typeface="Calibri" panose="020F0502020204030204" pitchFamily="34" charset="0"/>
                      <a:ea typeface="Droid Serif"/>
                      <a:cs typeface="Droid Serif"/>
                      <a:sym typeface="Droid Serif"/>
                    </a:rPr>
                    <a:t>[A: </a:t>
                  </a:r>
                  <a:r>
                    <a:rPr lang="en" sz="3500" dirty="0">
                      <a:solidFill>
                        <a:schemeClr val="dk1"/>
                      </a:solidFill>
                      <a:latin typeface="Calibri" panose="020F0502020204030204" pitchFamily="34" charset="0"/>
                      <a:ea typeface="Droid Serif"/>
                      <a:cs typeface="Droid Serif"/>
                      <a:sym typeface="Droid Serif"/>
                    </a:rPr>
                    <a:t>r</a:t>
                  </a:r>
                  <a:r>
                    <a:rPr lang="en" sz="3500" baseline="30000" dirty="0">
                      <a:solidFill>
                        <a:schemeClr val="dk1"/>
                      </a:solidFill>
                      <a:latin typeface="Calibri" panose="020F0502020204030204" pitchFamily="34" charset="0"/>
                      <a:ea typeface="Droid Serif"/>
                      <a:cs typeface="Droid Serif"/>
                      <a:sym typeface="Droid Serif"/>
                    </a:rPr>
                    <a:t>2</a:t>
                  </a:r>
                  <a:r>
                    <a:rPr lang="en" sz="3500" dirty="0">
                      <a:solidFill>
                        <a:schemeClr val="dk1"/>
                      </a:solidFill>
                      <a:latin typeface="Calibri" panose="020F0502020204030204" pitchFamily="34" charset="0"/>
                      <a:ea typeface="Droid Serif"/>
                      <a:cs typeface="Droid Serif"/>
                      <a:sym typeface="Droid Serif"/>
                    </a:rPr>
                    <a:t>=.37] [B: r</a:t>
                  </a:r>
                  <a:r>
                    <a:rPr lang="en" sz="3500" baseline="30000" dirty="0">
                      <a:solidFill>
                        <a:schemeClr val="dk1"/>
                      </a:solidFill>
                      <a:latin typeface="Calibri" panose="020F0502020204030204" pitchFamily="34" charset="0"/>
                      <a:ea typeface="Droid Serif"/>
                      <a:cs typeface="Droid Serif"/>
                      <a:sym typeface="Droid Serif"/>
                    </a:rPr>
                    <a:t>2</a:t>
                  </a:r>
                  <a:r>
                    <a:rPr lang="en" sz="3500" dirty="0">
                      <a:solidFill>
                        <a:schemeClr val="dk1"/>
                      </a:solidFill>
                      <a:latin typeface="Calibri" panose="020F0502020204030204" pitchFamily="34" charset="0"/>
                      <a:ea typeface="Droid Serif"/>
                      <a:cs typeface="Droid Serif"/>
                      <a:sym typeface="Droid Serif"/>
                    </a:rPr>
                    <a:t>=.029] [C: r</a:t>
                  </a:r>
                  <a:r>
                    <a:rPr lang="en" sz="3500" baseline="30000" dirty="0">
                      <a:solidFill>
                        <a:schemeClr val="dk1"/>
                      </a:solidFill>
                      <a:latin typeface="Calibri" panose="020F0502020204030204" pitchFamily="34" charset="0"/>
                      <a:ea typeface="Droid Serif"/>
                      <a:cs typeface="Droid Serif"/>
                      <a:sym typeface="Droid Serif"/>
                    </a:rPr>
                    <a:t>2</a:t>
                  </a:r>
                  <a:r>
                    <a:rPr lang="en" sz="3500" dirty="0">
                      <a:solidFill>
                        <a:schemeClr val="dk1"/>
                      </a:solidFill>
                      <a:latin typeface="Calibri" panose="020F0502020204030204" pitchFamily="34" charset="0"/>
                      <a:ea typeface="Droid Serif"/>
                      <a:cs typeface="Droid Serif"/>
                      <a:sym typeface="Droid Serif"/>
                    </a:rPr>
                    <a:t>=.51] [D: r</a:t>
                  </a:r>
                  <a:r>
                    <a:rPr lang="en" sz="3500" baseline="30000" dirty="0">
                      <a:solidFill>
                        <a:schemeClr val="dk1"/>
                      </a:solidFill>
                      <a:latin typeface="Calibri" panose="020F0502020204030204" pitchFamily="34" charset="0"/>
                      <a:ea typeface="Droid Serif"/>
                      <a:cs typeface="Droid Serif"/>
                      <a:sym typeface="Droid Serif"/>
                    </a:rPr>
                    <a:t>2</a:t>
                  </a:r>
                  <a:r>
                    <a:rPr lang="en" sz="3500" dirty="0">
                      <a:solidFill>
                        <a:schemeClr val="dk1"/>
                      </a:solidFill>
                      <a:latin typeface="Calibri" panose="020F0502020204030204" pitchFamily="34" charset="0"/>
                      <a:ea typeface="Droid Serif"/>
                      <a:cs typeface="Droid Serif"/>
                      <a:sym typeface="Droid Serif"/>
                    </a:rPr>
                    <a:t>=.41] </a:t>
                  </a:r>
                  <a:r>
                    <a:rPr lang="en" sz="3500" dirty="0" smtClean="0">
                      <a:solidFill>
                        <a:schemeClr val="dk1"/>
                      </a:solidFill>
                      <a:latin typeface="Calibri" panose="020F0502020204030204" pitchFamily="34" charset="0"/>
                      <a:ea typeface="Droid Serif"/>
                      <a:cs typeface="Droid Serif"/>
                      <a:sym typeface="Droid Serif"/>
                    </a:rPr>
                    <a:t>[</a:t>
                  </a:r>
                  <a:r>
                    <a:rPr lang="en" sz="3500" dirty="0">
                      <a:solidFill>
                        <a:schemeClr val="dk1"/>
                      </a:solidFill>
                      <a:latin typeface="Calibri" panose="020F0502020204030204" pitchFamily="34" charset="0"/>
                      <a:ea typeface="Droid Serif"/>
                      <a:cs typeface="Droid Serif"/>
                      <a:sym typeface="Droid Serif"/>
                    </a:rPr>
                    <a:t>E: r</a:t>
                  </a:r>
                  <a:r>
                    <a:rPr lang="en" sz="3500" baseline="30000" dirty="0">
                      <a:solidFill>
                        <a:schemeClr val="dk1"/>
                      </a:solidFill>
                      <a:latin typeface="Calibri" panose="020F0502020204030204" pitchFamily="34" charset="0"/>
                      <a:ea typeface="Droid Serif"/>
                      <a:cs typeface="Droid Serif"/>
                      <a:sym typeface="Droid Serif"/>
                    </a:rPr>
                    <a:t>2</a:t>
                  </a:r>
                  <a:r>
                    <a:rPr lang="en" sz="3500" dirty="0">
                      <a:solidFill>
                        <a:schemeClr val="dk1"/>
                      </a:solidFill>
                      <a:latin typeface="Calibri" panose="020F0502020204030204" pitchFamily="34" charset="0"/>
                      <a:ea typeface="Droid Serif"/>
                      <a:cs typeface="Droid Serif"/>
                      <a:sym typeface="Droid Serif"/>
                    </a:rPr>
                    <a:t>=.32] </a:t>
                  </a:r>
                  <a:r>
                    <a:rPr lang="en" sz="3500" dirty="0" smtClean="0">
                      <a:solidFill>
                        <a:schemeClr val="dk1"/>
                      </a:solidFill>
                      <a:latin typeface="Calibri" panose="020F0502020204030204" pitchFamily="34" charset="0"/>
                      <a:ea typeface="Droid Serif"/>
                      <a:cs typeface="Droid Serif"/>
                      <a:sym typeface="Droid Serif"/>
                    </a:rPr>
                    <a:t>[F</a:t>
                  </a:r>
                  <a:r>
                    <a:rPr lang="en" sz="3500" dirty="0">
                      <a:solidFill>
                        <a:schemeClr val="dk1"/>
                      </a:solidFill>
                      <a:latin typeface="Calibri" panose="020F0502020204030204" pitchFamily="34" charset="0"/>
                      <a:ea typeface="Droid Serif"/>
                      <a:cs typeface="Droid Serif"/>
                      <a:sym typeface="Droid Serif"/>
                    </a:rPr>
                    <a:t>: r</a:t>
                  </a:r>
                  <a:r>
                    <a:rPr lang="en" sz="3500" baseline="30000" dirty="0">
                      <a:solidFill>
                        <a:schemeClr val="dk1"/>
                      </a:solidFill>
                      <a:latin typeface="Calibri" panose="020F0502020204030204" pitchFamily="34" charset="0"/>
                      <a:ea typeface="Droid Serif"/>
                      <a:cs typeface="Droid Serif"/>
                      <a:sym typeface="Droid Serif"/>
                    </a:rPr>
                    <a:t>2</a:t>
                  </a:r>
                  <a:r>
                    <a:rPr lang="en" sz="3500" dirty="0">
                      <a:solidFill>
                        <a:schemeClr val="dk1"/>
                      </a:solidFill>
                      <a:latin typeface="Calibri" panose="020F0502020204030204" pitchFamily="34" charset="0"/>
                      <a:ea typeface="Droid Serif"/>
                      <a:cs typeface="Droid Serif"/>
                      <a:sym typeface="Droid Serif"/>
                    </a:rPr>
                    <a:t>=.26]. </a:t>
                  </a:r>
                  <a:r>
                    <a:rPr lang="en" sz="3500" b="1" dirty="0">
                      <a:solidFill>
                        <a:schemeClr val="dk1"/>
                      </a:solidFill>
                      <a:latin typeface="Calibri" panose="020F0502020204030204" pitchFamily="34" charset="0"/>
                      <a:ea typeface="Droid Serif"/>
                      <a:cs typeface="Droid Serif"/>
                      <a:sym typeface="Droid Serif"/>
                    </a:rPr>
                    <a:t>(C) Specific Leaf Area (mm</a:t>
                  </a:r>
                  <a:r>
                    <a:rPr lang="en" sz="3500" b="1" baseline="30000" dirty="0">
                      <a:solidFill>
                        <a:schemeClr val="dk1"/>
                      </a:solidFill>
                      <a:latin typeface="Calibri" panose="020F0502020204030204" pitchFamily="34" charset="0"/>
                      <a:ea typeface="Droid Serif"/>
                      <a:cs typeface="Droid Serif"/>
                      <a:sym typeface="Droid Serif"/>
                    </a:rPr>
                    <a:t>2</a:t>
                  </a:r>
                  <a:r>
                    <a:rPr lang="en" sz="3500" b="1" dirty="0">
                      <a:solidFill>
                        <a:schemeClr val="dk1"/>
                      </a:solidFill>
                      <a:latin typeface="Calibri" panose="020F0502020204030204" pitchFamily="34" charset="0"/>
                      <a:ea typeface="Droid Serif"/>
                      <a:cs typeface="Droid Serif"/>
                      <a:sym typeface="Droid Serif"/>
                    </a:rPr>
                    <a:t>/g), </a:t>
                  </a:r>
                  <a:r>
                    <a:rPr lang="en" sz="3500" dirty="0">
                      <a:solidFill>
                        <a:schemeClr val="dk1"/>
                      </a:solidFill>
                      <a:latin typeface="Calibri" panose="020F0502020204030204" pitchFamily="34" charset="0"/>
                      <a:ea typeface="Droid Serif"/>
                      <a:cs typeface="Droid Serif"/>
                      <a:sym typeface="Droid Serif"/>
                    </a:rPr>
                    <a:t>N≈15* [A: r</a:t>
                  </a:r>
                  <a:r>
                    <a:rPr lang="en" sz="3500" baseline="30000" dirty="0">
                      <a:solidFill>
                        <a:schemeClr val="dk1"/>
                      </a:solidFill>
                      <a:latin typeface="Calibri" panose="020F0502020204030204" pitchFamily="34" charset="0"/>
                      <a:ea typeface="Droid Serif"/>
                      <a:cs typeface="Droid Serif"/>
                      <a:sym typeface="Droid Serif"/>
                    </a:rPr>
                    <a:t>2</a:t>
                  </a:r>
                  <a:r>
                    <a:rPr lang="en" sz="3500" dirty="0">
                      <a:solidFill>
                        <a:schemeClr val="dk1"/>
                      </a:solidFill>
                      <a:latin typeface="Calibri" panose="020F0502020204030204" pitchFamily="34" charset="0"/>
                      <a:ea typeface="Droid Serif"/>
                      <a:cs typeface="Droid Serif"/>
                      <a:sym typeface="Droid Serif"/>
                    </a:rPr>
                    <a:t>=.12] [</a:t>
                  </a:r>
                  <a:r>
                    <a:rPr lang="en" sz="3500" dirty="0" smtClean="0">
                      <a:solidFill>
                        <a:schemeClr val="dk1"/>
                      </a:solidFill>
                      <a:latin typeface="Calibri" panose="020F0502020204030204" pitchFamily="34" charset="0"/>
                      <a:ea typeface="Droid Serif"/>
                      <a:cs typeface="Droid Serif"/>
                      <a:sym typeface="Droid Serif"/>
                    </a:rPr>
                    <a:t>B: r</a:t>
                  </a:r>
                  <a:r>
                    <a:rPr lang="en" sz="3500" baseline="30000" dirty="0" smtClean="0">
                      <a:solidFill>
                        <a:schemeClr val="dk1"/>
                      </a:solidFill>
                      <a:latin typeface="Calibri" panose="020F0502020204030204" pitchFamily="34" charset="0"/>
                      <a:ea typeface="Droid Serif"/>
                      <a:cs typeface="Droid Serif"/>
                      <a:sym typeface="Droid Serif"/>
                    </a:rPr>
                    <a:t>2</a:t>
                  </a:r>
                  <a:r>
                    <a:rPr lang="en" sz="3500" dirty="0">
                      <a:solidFill>
                        <a:schemeClr val="dk1"/>
                      </a:solidFill>
                      <a:latin typeface="Calibri" panose="020F0502020204030204" pitchFamily="34" charset="0"/>
                      <a:ea typeface="Droid Serif"/>
                      <a:cs typeface="Droid Serif"/>
                      <a:sym typeface="Droid Serif"/>
                    </a:rPr>
                    <a:t>=.036] [C: r</a:t>
                  </a:r>
                  <a:r>
                    <a:rPr lang="en" sz="3500" baseline="30000" dirty="0">
                      <a:solidFill>
                        <a:schemeClr val="dk1"/>
                      </a:solidFill>
                      <a:latin typeface="Calibri" panose="020F0502020204030204" pitchFamily="34" charset="0"/>
                      <a:ea typeface="Droid Serif"/>
                      <a:cs typeface="Droid Serif"/>
                      <a:sym typeface="Droid Serif"/>
                    </a:rPr>
                    <a:t>2</a:t>
                  </a:r>
                  <a:r>
                    <a:rPr lang="en" sz="3500" dirty="0">
                      <a:solidFill>
                        <a:schemeClr val="dk1"/>
                      </a:solidFill>
                      <a:latin typeface="Calibri" panose="020F0502020204030204" pitchFamily="34" charset="0"/>
                      <a:ea typeface="Droid Serif"/>
                      <a:cs typeface="Droid Serif"/>
                      <a:sym typeface="Droid Serif"/>
                    </a:rPr>
                    <a:t>=.035] [D: r</a:t>
                  </a:r>
                  <a:r>
                    <a:rPr lang="en" sz="3500" baseline="30000" dirty="0">
                      <a:solidFill>
                        <a:schemeClr val="dk1"/>
                      </a:solidFill>
                      <a:latin typeface="Calibri" panose="020F0502020204030204" pitchFamily="34" charset="0"/>
                      <a:ea typeface="Droid Serif"/>
                      <a:cs typeface="Droid Serif"/>
                      <a:sym typeface="Droid Serif"/>
                    </a:rPr>
                    <a:t>2</a:t>
                  </a:r>
                  <a:r>
                    <a:rPr lang="en" sz="3500" dirty="0">
                      <a:solidFill>
                        <a:schemeClr val="dk1"/>
                      </a:solidFill>
                      <a:latin typeface="Calibri" panose="020F0502020204030204" pitchFamily="34" charset="0"/>
                      <a:ea typeface="Droid Serif"/>
                      <a:cs typeface="Droid Serif"/>
                      <a:sym typeface="Droid Serif"/>
                    </a:rPr>
                    <a:t>=.038] [E: r</a:t>
                  </a:r>
                  <a:r>
                    <a:rPr lang="en" sz="3500" baseline="30000" dirty="0">
                      <a:solidFill>
                        <a:schemeClr val="dk1"/>
                      </a:solidFill>
                      <a:latin typeface="Calibri" panose="020F0502020204030204" pitchFamily="34" charset="0"/>
                      <a:ea typeface="Droid Serif"/>
                      <a:cs typeface="Droid Serif"/>
                      <a:sym typeface="Droid Serif"/>
                    </a:rPr>
                    <a:t>2</a:t>
                  </a:r>
                  <a:r>
                    <a:rPr lang="en" sz="3500" dirty="0">
                      <a:solidFill>
                        <a:schemeClr val="dk1"/>
                      </a:solidFill>
                      <a:latin typeface="Calibri" panose="020F0502020204030204" pitchFamily="34" charset="0"/>
                      <a:ea typeface="Droid Serif"/>
                      <a:cs typeface="Droid Serif"/>
                      <a:sym typeface="Droid Serif"/>
                    </a:rPr>
                    <a:t>=.016)] [F: r</a:t>
                  </a:r>
                  <a:r>
                    <a:rPr lang="en" sz="3500" baseline="30000" dirty="0">
                      <a:solidFill>
                        <a:schemeClr val="dk1"/>
                      </a:solidFill>
                      <a:latin typeface="Calibri" panose="020F0502020204030204" pitchFamily="34" charset="0"/>
                      <a:ea typeface="Droid Serif"/>
                      <a:cs typeface="Droid Serif"/>
                      <a:sym typeface="Droid Serif"/>
                    </a:rPr>
                    <a:t>2</a:t>
                  </a:r>
                  <a:r>
                    <a:rPr lang="en" sz="3500" dirty="0">
                      <a:solidFill>
                        <a:schemeClr val="dk1"/>
                      </a:solidFill>
                      <a:latin typeface="Calibri" panose="020F0502020204030204" pitchFamily="34" charset="0"/>
                      <a:ea typeface="Droid Serif"/>
                      <a:cs typeface="Droid Serif"/>
                      <a:sym typeface="Droid Serif"/>
                    </a:rPr>
                    <a:t>=.051].</a:t>
                  </a:r>
                </a:p>
              </p:txBody>
            </p:sp>
            <p:sp>
              <p:nvSpPr>
                <p:cNvPr id="87" name="Shape 87"/>
                <p:cNvSpPr txBox="1"/>
                <p:nvPr/>
              </p:nvSpPr>
              <p:spPr>
                <a:xfrm>
                  <a:off x="5243558" y="2685473"/>
                  <a:ext cx="2398200" cy="206100"/>
                </a:xfrm>
                <a:prstGeom prst="rect">
                  <a:avLst/>
                </a:prstGeom>
                <a:noFill/>
                <a:ln>
                  <a:solidFill>
                    <a:schemeClr val="bg1"/>
                  </a:solidFill>
                </a:ln>
              </p:spPr>
              <p:txBody>
                <a:bodyPr lIns="438840" tIns="438840" rIns="438840" bIns="438840" anchor="t" anchorCtr="0">
                  <a:noAutofit/>
                </a:bodyPr>
                <a:lstStyle/>
                <a:p>
                  <a:pPr>
                    <a:lnSpc>
                      <a:spcPct val="115000"/>
                    </a:lnSpc>
                  </a:pPr>
                  <a:r>
                    <a:rPr lang="en" sz="2400" i="1" dirty="0">
                      <a:solidFill>
                        <a:schemeClr val="dk1"/>
                      </a:solidFill>
                      <a:latin typeface="Calibri"/>
                      <a:ea typeface="Calibri"/>
                      <a:cs typeface="Calibri"/>
                      <a:sym typeface="Calibri"/>
                    </a:rPr>
                    <a:t>*Except for genotype C due to low germination and survival rate.</a:t>
                  </a:r>
                </a:p>
              </p:txBody>
            </p:sp>
          </p:grpSp>
        </p:grpSp>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574270" y="12834021"/>
              <a:ext cx="8180955" cy="5924802"/>
            </a:xfrm>
            <a:prstGeom prst="rect">
              <a:avLst/>
            </a:prstGeom>
            <a:ln>
              <a:solidFill>
                <a:schemeClr val="tx2">
                  <a:lumMod val="75000"/>
                </a:schemeClr>
              </a:solidFill>
            </a:ln>
          </p:spPr>
        </p:pic>
      </p:gr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b="9197"/>
          <a:stretch/>
        </p:blipFill>
        <p:spPr>
          <a:xfrm>
            <a:off x="9803846" y="5221386"/>
            <a:ext cx="3507822" cy="4246927"/>
          </a:xfrm>
          <a:prstGeom prst="rect">
            <a:avLst/>
          </a:prstGeom>
        </p:spPr>
      </p:pic>
      <p:pic>
        <p:nvPicPr>
          <p:cNvPr id="9" name="Picture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277332" y="5212629"/>
            <a:ext cx="5920040" cy="4247267"/>
          </a:xfrm>
          <a:prstGeom prst="rect">
            <a:avLst/>
          </a:prstGeom>
        </p:spPr>
      </p:pic>
      <p:sp>
        <p:nvSpPr>
          <p:cNvPr id="10" name="Rectangle 9"/>
          <p:cNvSpPr/>
          <p:nvPr/>
        </p:nvSpPr>
        <p:spPr>
          <a:xfrm>
            <a:off x="9566671" y="31034870"/>
            <a:ext cx="24720606" cy="9858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531941" y="30178202"/>
            <a:ext cx="24798240" cy="948591"/>
            <a:chOff x="9531941" y="30178202"/>
            <a:chExt cx="24798240" cy="948591"/>
          </a:xfrm>
        </p:grpSpPr>
        <p:sp>
          <p:nvSpPr>
            <p:cNvPr id="82" name="Shape 65"/>
            <p:cNvSpPr/>
            <p:nvPr/>
          </p:nvSpPr>
          <p:spPr>
            <a:xfrm>
              <a:off x="9531941" y="30605768"/>
              <a:ext cx="24798240" cy="429102"/>
            </a:xfrm>
            <a:prstGeom prst="roundRect">
              <a:avLst>
                <a:gd name="adj" fmla="val 16667"/>
              </a:avLst>
            </a:prstGeom>
            <a:solidFill>
              <a:srgbClr val="6D9EEB"/>
            </a:solidFill>
            <a:ln w="9525" cap="flat" cmpd="sng">
              <a:solidFill>
                <a:schemeClr val="dk2"/>
              </a:solidFill>
              <a:prstDash val="solid"/>
              <a:round/>
              <a:headEnd type="none" w="med" len="med"/>
              <a:tailEnd type="none" w="med" len="med"/>
            </a:ln>
          </p:spPr>
          <p:txBody>
            <a:bodyPr lIns="438840" tIns="438840" rIns="438840" bIns="438840" anchor="ctr" anchorCtr="0">
              <a:noAutofit/>
            </a:bodyPr>
            <a:lstStyle/>
            <a:p>
              <a:endParaRPr sz="36125"/>
            </a:p>
          </p:txBody>
        </p:sp>
        <p:sp>
          <p:nvSpPr>
            <p:cNvPr id="91" name="Shape 66"/>
            <p:cNvSpPr txBox="1"/>
            <p:nvPr/>
          </p:nvSpPr>
          <p:spPr>
            <a:xfrm flipH="1">
              <a:off x="19615849" y="30178202"/>
              <a:ext cx="3744554" cy="948591"/>
            </a:xfrm>
            <a:prstGeom prst="rect">
              <a:avLst/>
            </a:prstGeom>
            <a:noFill/>
            <a:ln>
              <a:noFill/>
            </a:ln>
          </p:spPr>
          <p:txBody>
            <a:bodyPr lIns="438840" tIns="438840" rIns="438840" bIns="438840" anchor="t" anchorCtr="0">
              <a:noAutofit/>
            </a:bodyPr>
            <a:lstStyle/>
            <a:p>
              <a:r>
                <a:rPr lang="en" sz="2880" b="1" dirty="0" smtClean="0">
                  <a:solidFill>
                    <a:srgbClr val="FFFFFF"/>
                  </a:solidFill>
                </a:rPr>
                <a:t>REFERENCES</a:t>
              </a:r>
              <a:endParaRPr lang="en" sz="2880" b="1" dirty="0">
                <a:solidFill>
                  <a:srgbClr val="FFFFFF"/>
                </a:solidFill>
              </a:endParaRPr>
            </a:p>
          </p:txBody>
        </p:sp>
      </p:grpSp>
      <p:sp>
        <p:nvSpPr>
          <p:cNvPr id="12" name="TextBox 11"/>
          <p:cNvSpPr txBox="1"/>
          <p:nvPr/>
        </p:nvSpPr>
        <p:spPr>
          <a:xfrm>
            <a:off x="9585332" y="31128175"/>
            <a:ext cx="24753148" cy="815608"/>
          </a:xfrm>
          <a:prstGeom prst="rect">
            <a:avLst/>
          </a:prstGeom>
          <a:noFill/>
        </p:spPr>
        <p:txBody>
          <a:bodyPr wrap="square" rtlCol="0">
            <a:spAutoFit/>
          </a:bodyPr>
          <a:lstStyle/>
          <a:p>
            <a:r>
              <a:rPr lang="en" sz="2000" dirty="0">
                <a:solidFill>
                  <a:schemeClr val="dk1"/>
                </a:solidFill>
                <a:latin typeface="Corsiva"/>
                <a:ea typeface="Corsiva"/>
                <a:cs typeface="Corsiva"/>
                <a:sym typeface="Corsiva"/>
              </a:rPr>
              <a:t>➤ </a:t>
            </a:r>
            <a:r>
              <a:rPr lang="en-US" sz="2300" dirty="0" err="1" smtClean="0">
                <a:latin typeface="Calibri" panose="020F0502020204030204" pitchFamily="34" charset="0"/>
                <a:cs typeface="Calibri" panose="020F0502020204030204" pitchFamily="34" charset="0"/>
              </a:rPr>
              <a:t>Latzel</a:t>
            </a:r>
            <a:r>
              <a:rPr lang="en-US" sz="2300" dirty="0" smtClean="0">
                <a:latin typeface="Calibri" panose="020F0502020204030204" pitchFamily="34" charset="0"/>
                <a:cs typeface="Calibri" panose="020F0502020204030204" pitchFamily="34" charset="0"/>
              </a:rPr>
              <a:t> </a:t>
            </a:r>
            <a:r>
              <a:rPr lang="en-US" sz="2300" dirty="0">
                <a:latin typeface="Calibri" panose="020F0502020204030204" pitchFamily="34" charset="0"/>
                <a:cs typeface="Calibri" panose="020F0502020204030204" pitchFamily="34" charset="0"/>
              </a:rPr>
              <a:t>V, Allen E, </a:t>
            </a:r>
            <a:r>
              <a:rPr lang="en-US" sz="2300" dirty="0" err="1">
                <a:latin typeface="Calibri" panose="020F0502020204030204" pitchFamily="34" charset="0"/>
                <a:cs typeface="Calibri" panose="020F0502020204030204" pitchFamily="34" charset="0"/>
              </a:rPr>
              <a:t>Bortolini</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Silveira</a:t>
            </a:r>
            <a:r>
              <a:rPr lang="en-US" sz="2300" dirty="0">
                <a:latin typeface="Calibri" panose="020F0502020204030204" pitchFamily="34" charset="0"/>
                <a:cs typeface="Calibri" panose="020F0502020204030204" pitchFamily="34" charset="0"/>
              </a:rPr>
              <a:t> A, </a:t>
            </a:r>
            <a:r>
              <a:rPr lang="en-US" sz="2300" dirty="0" err="1">
                <a:latin typeface="Calibri" panose="020F0502020204030204" pitchFamily="34" charset="0"/>
                <a:cs typeface="Calibri" panose="020F0502020204030204" pitchFamily="34" charset="0"/>
              </a:rPr>
              <a:t>Colot</a:t>
            </a:r>
            <a:r>
              <a:rPr lang="en-US" sz="2300" dirty="0">
                <a:latin typeface="Calibri" panose="020F0502020204030204" pitchFamily="34" charset="0"/>
                <a:cs typeface="Calibri" panose="020F0502020204030204" pitchFamily="34" charset="0"/>
              </a:rPr>
              <a:t> V, Fischer M, </a:t>
            </a:r>
            <a:r>
              <a:rPr lang="en-US" sz="2300" dirty="0" err="1">
                <a:latin typeface="Calibri" panose="020F0502020204030204" pitchFamily="34" charset="0"/>
                <a:cs typeface="Calibri" panose="020F0502020204030204" pitchFamily="34" charset="0"/>
              </a:rPr>
              <a:t>Bossdorf</a:t>
            </a:r>
            <a:r>
              <a:rPr lang="en-US" sz="2300" dirty="0">
                <a:latin typeface="Calibri" panose="020F0502020204030204" pitchFamily="34" charset="0"/>
                <a:cs typeface="Calibri" panose="020F0502020204030204" pitchFamily="34" charset="0"/>
              </a:rPr>
              <a:t> O. Epigenetic diversity increases the productivity and stability of plant populations. Nature Communications; 2013. 2875(4): </a:t>
            </a:r>
            <a:r>
              <a:rPr lang="en-US" sz="2300" dirty="0" smtClean="0">
                <a:latin typeface="Calibri" panose="020F0502020204030204" pitchFamily="34" charset="0"/>
                <a:cs typeface="Calibri" panose="020F0502020204030204" pitchFamily="34" charset="0"/>
              </a:rPr>
              <a:t>1-7</a:t>
            </a:r>
            <a:endParaRPr lang="en-US" sz="2300" dirty="0">
              <a:latin typeface="Calibri" panose="020F0502020204030204" pitchFamily="34" charset="0"/>
              <a:cs typeface="Calibri" panose="020F0502020204030204" pitchFamily="34" charset="0"/>
            </a:endParaRPr>
          </a:p>
          <a:p>
            <a:r>
              <a:rPr lang="en" sz="2000" dirty="0">
                <a:solidFill>
                  <a:schemeClr val="dk1"/>
                </a:solidFill>
                <a:latin typeface="Corsiva"/>
                <a:ea typeface="Corsiva"/>
                <a:cs typeface="Corsiva"/>
                <a:sym typeface="Corsiva"/>
              </a:rPr>
              <a:t>➤ </a:t>
            </a:r>
            <a:r>
              <a:rPr lang="en-US" sz="2300" dirty="0" smtClean="0">
                <a:latin typeface="Calibri" panose="020F0502020204030204" pitchFamily="34" charset="0"/>
                <a:cs typeface="Calibri" panose="020F0502020204030204" pitchFamily="34" charset="0"/>
              </a:rPr>
              <a:t>Whitlock </a:t>
            </a:r>
            <a:r>
              <a:rPr lang="en-US" sz="2300" dirty="0">
                <a:latin typeface="Calibri" panose="020F0502020204030204" pitchFamily="34" charset="0"/>
                <a:cs typeface="Calibri" panose="020F0502020204030204" pitchFamily="34" charset="0"/>
              </a:rPr>
              <a:t>R. Relationships between adaptive and neutral genetic diversity and ecological structure and functioning: a meta-analysis. Journal of Ecology; 2014. 102 (1): 857-872</a:t>
            </a:r>
            <a:r>
              <a:rPr lang="en-US" sz="2300" dirty="0" smtClean="0">
                <a:latin typeface="Calibri" panose="020F0502020204030204" pitchFamily="34" charset="0"/>
                <a:cs typeface="Calibri" panose="020F0502020204030204" pitchFamily="34" charset="0"/>
              </a:rPr>
              <a:t>.</a:t>
            </a:r>
            <a:endParaRPr lang="en-US" sz="2300" dirty="0">
              <a:latin typeface="Calibri" panose="020F0502020204030204" pitchFamily="34" charset="0"/>
              <a:cs typeface="Calibri" panose="020F0502020204030204" pitchFamily="34" charset="0"/>
            </a:endParaRPr>
          </a:p>
        </p:txBody>
      </p:sp>
      <p:sp>
        <p:nvSpPr>
          <p:cNvPr id="102" name="Shape 102"/>
          <p:cNvSpPr txBox="1"/>
          <p:nvPr/>
        </p:nvSpPr>
        <p:spPr>
          <a:xfrm>
            <a:off x="24023919" y="14860659"/>
            <a:ext cx="2236320" cy="1560960"/>
          </a:xfrm>
          <a:prstGeom prst="rect">
            <a:avLst/>
          </a:prstGeom>
          <a:noFill/>
          <a:ln>
            <a:noFill/>
          </a:ln>
        </p:spPr>
        <p:txBody>
          <a:bodyPr lIns="438840" tIns="438840" rIns="438840" bIns="438840" anchor="t" anchorCtr="0">
            <a:noAutofit/>
          </a:bodyPr>
          <a:lstStyle/>
          <a:p>
            <a:r>
              <a:rPr lang="en" sz="4320" dirty="0">
                <a:latin typeface="Droid Serif"/>
                <a:ea typeface="Droid Serif"/>
                <a:cs typeface="Droid Serif"/>
                <a:sym typeface="Droid Serif"/>
              </a:rPr>
              <a:t>(B)</a:t>
            </a:r>
          </a:p>
        </p:txBody>
      </p:sp>
      <p:sp>
        <p:nvSpPr>
          <p:cNvPr id="103" name="Shape 103"/>
          <p:cNvSpPr txBox="1"/>
          <p:nvPr/>
        </p:nvSpPr>
        <p:spPr>
          <a:xfrm>
            <a:off x="31961052" y="14864193"/>
            <a:ext cx="2236320" cy="1560960"/>
          </a:xfrm>
          <a:prstGeom prst="rect">
            <a:avLst/>
          </a:prstGeom>
          <a:noFill/>
          <a:ln>
            <a:noFill/>
          </a:ln>
        </p:spPr>
        <p:txBody>
          <a:bodyPr lIns="438840" tIns="438840" rIns="438840" bIns="438840" anchor="t" anchorCtr="0">
            <a:noAutofit/>
          </a:bodyPr>
          <a:lstStyle/>
          <a:p>
            <a:r>
              <a:rPr lang="en" sz="4320" dirty="0">
                <a:latin typeface="Droid Serif"/>
                <a:ea typeface="Droid Serif"/>
                <a:cs typeface="Droid Serif"/>
                <a:sym typeface="Droid Serif"/>
              </a:rPr>
              <a:t>(C)</a:t>
            </a:r>
          </a:p>
        </p:txBody>
      </p:sp>
      <p:sp>
        <p:nvSpPr>
          <p:cNvPr id="90" name="Shape 102"/>
          <p:cNvSpPr txBox="1"/>
          <p:nvPr/>
        </p:nvSpPr>
        <p:spPr>
          <a:xfrm>
            <a:off x="15677756" y="14922751"/>
            <a:ext cx="2236320" cy="1560960"/>
          </a:xfrm>
          <a:prstGeom prst="rect">
            <a:avLst/>
          </a:prstGeom>
          <a:noFill/>
          <a:ln>
            <a:noFill/>
          </a:ln>
        </p:spPr>
        <p:txBody>
          <a:bodyPr lIns="438840" tIns="438840" rIns="438840" bIns="438840" anchor="t" anchorCtr="0">
            <a:noAutofit/>
          </a:bodyPr>
          <a:lstStyle/>
          <a:p>
            <a:r>
              <a:rPr lang="en" sz="4320" dirty="0" smtClean="0">
                <a:latin typeface="Droid Serif"/>
                <a:ea typeface="Droid Serif"/>
                <a:cs typeface="Droid Serif"/>
                <a:sym typeface="Droid Serif"/>
              </a:rPr>
              <a:t>(A)</a:t>
            </a:r>
            <a:endParaRPr lang="en" sz="4320" dirty="0">
              <a:latin typeface="Droid Serif"/>
              <a:ea typeface="Droid Serif"/>
              <a:cs typeface="Droid Serif"/>
              <a:sym typeface="Droid Serif"/>
            </a:endParaRP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867</Words>
  <Application>Microsoft Office PowerPoint</Application>
  <PresentationFormat>Custom</PresentationFormat>
  <Paragraphs>78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Corsiva</vt:lpstr>
      <vt:lpstr>Calibri</vt:lpstr>
      <vt:lpstr>Droid Serif</vt:lpstr>
      <vt:lpstr>simple-light-2</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QIAO</dc:creator>
  <cp:lastModifiedBy>Cynthia Chang</cp:lastModifiedBy>
  <cp:revision>15</cp:revision>
  <dcterms:modified xsi:type="dcterms:W3CDTF">2016-04-12T17:12:49Z</dcterms:modified>
</cp:coreProperties>
</file>